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9"/>
  </p:notesMasterIdLst>
  <p:sldIdLst>
    <p:sldId id="319" r:id="rId2"/>
    <p:sldId id="266" r:id="rId3"/>
    <p:sldId id="269" r:id="rId4"/>
    <p:sldId id="267" r:id="rId5"/>
    <p:sldId id="270" r:id="rId6"/>
    <p:sldId id="271" r:id="rId7"/>
    <p:sldId id="314" r:id="rId8"/>
    <p:sldId id="315" r:id="rId9"/>
    <p:sldId id="316" r:id="rId10"/>
    <p:sldId id="317" r:id="rId11"/>
    <p:sldId id="318" r:id="rId12"/>
    <p:sldId id="336" r:id="rId13"/>
    <p:sldId id="312" r:id="rId14"/>
    <p:sldId id="313" r:id="rId15"/>
    <p:sldId id="311" r:id="rId16"/>
    <p:sldId id="310" r:id="rId17"/>
    <p:sldId id="320" r:id="rId18"/>
    <p:sldId id="285" r:id="rId19"/>
    <p:sldId id="292" r:id="rId20"/>
    <p:sldId id="329" r:id="rId21"/>
    <p:sldId id="331" r:id="rId22"/>
    <p:sldId id="307" r:id="rId23"/>
    <p:sldId id="273" r:id="rId24"/>
    <p:sldId id="321" r:id="rId25"/>
    <p:sldId id="333" r:id="rId26"/>
    <p:sldId id="276" r:id="rId27"/>
    <p:sldId id="277" r:id="rId28"/>
    <p:sldId id="332" r:id="rId29"/>
    <p:sldId id="280" r:id="rId30"/>
    <p:sldId id="326" r:id="rId31"/>
    <p:sldId id="327" r:id="rId32"/>
    <p:sldId id="335" r:id="rId33"/>
    <p:sldId id="286" r:id="rId34"/>
    <p:sldId id="290" r:id="rId35"/>
    <p:sldId id="334" r:id="rId36"/>
    <p:sldId id="322" r:id="rId37"/>
    <p:sldId id="268" r:id="rId38"/>
    <p:sldId id="287" r:id="rId39"/>
    <p:sldId id="288" r:id="rId40"/>
    <p:sldId id="289" r:id="rId41"/>
    <p:sldId id="279" r:id="rId42"/>
    <p:sldId id="309" r:id="rId43"/>
    <p:sldId id="291" r:id="rId44"/>
    <p:sldId id="293" r:id="rId45"/>
    <p:sldId id="324" r:id="rId46"/>
    <p:sldId id="325" r:id="rId47"/>
    <p:sldId id="323" r:id="rId48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50"/>
    </p:embeddedFont>
    <p:embeddedFont>
      <p:font typeface="210 앱굴림 B" panose="02020603020101020101" pitchFamily="18" charset="-127"/>
      <p:regular r:id="rId51"/>
    </p:embeddedFont>
    <p:embeddedFont>
      <p:font typeface="210 앱굴림 L" panose="02020603020101020101" pitchFamily="18" charset="-127"/>
      <p:regular r:id="rId52"/>
    </p:embeddedFont>
    <p:embeddedFont>
      <p:font typeface="DX바른필기 M" panose="02020600000000000000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9751CB"/>
    <a:srgbClr val="F6B0EE"/>
    <a:srgbClr val="F69382"/>
    <a:srgbClr val="A4E680"/>
    <a:srgbClr val="FFFFEB"/>
    <a:srgbClr val="FFFFD5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시각적 콘텐츠는 동등한 음성정보와 함께 제공되는가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7806478581676475"/>
          <c:y val="0.28708490449487439"/>
          <c:w val="0.44593353951989412"/>
          <c:h val="0.648387452628933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시각적 콘텐츠는 동등한 음성정보와 함께 제공되는가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bg2">
                  <a:lumMod val="75000"/>
                  <a:alpha val="89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F55-4D30-B6C1-FF3B47BC87EC}"/>
              </c:ext>
            </c:extLst>
          </c:dPt>
          <c:dPt>
            <c:idx val="1"/>
            <c:bubble3D val="0"/>
            <c:spPr>
              <a:solidFill>
                <a:srgbClr val="FF5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55-4D30-B6C1-FF3B47BC87E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B7EE06C-D8F9-4590-9244-FC7D4FF43103}" type="PERCENTAGE">
                      <a:rPr lang="en-US" altLang="ko-KR" sz="2000">
                        <a:latin typeface="210 앱굴림 L" panose="02020603020101020101" pitchFamily="18" charset="-127"/>
                        <a:ea typeface="210 앱굴림 L" panose="02020603020101020101" pitchFamily="18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031889005644517"/>
                      <c:h val="7.47090097297855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55-4D30-B6C1-FF3B47BC87EC}"/>
                </c:ext>
              </c:extLst>
            </c:dLbl>
            <c:dLbl>
              <c:idx val="1"/>
              <c:layout>
                <c:manualLayout>
                  <c:x val="0.13143632651681317"/>
                  <c:y val="5.0425740156558027E-2"/>
                </c:manualLayout>
              </c:layout>
              <c:tx>
                <c:rich>
                  <a:bodyPr/>
                  <a:lstStyle/>
                  <a:p>
                    <a:fld id="{9BA642CD-3AA5-437F-B05B-90762B96D713}" type="PERCENTAGE">
                      <a:rPr lang="en-US" altLang="ko-KR" sz="2400" smtClean="0"/>
                      <a:pPr/>
                      <a:t>[백분율]</a:t>
                    </a:fld>
                    <a:r>
                      <a:rPr lang="ko-KR" altLang="en-US" sz="2400" dirty="0"/>
                      <a:t> </a:t>
                    </a:r>
                    <a:r>
                      <a:rPr lang="ko-KR" altLang="en-US" sz="2400" dirty="0" err="1">
                        <a:latin typeface="210 앱굴림 L" panose="02020603020101020101" pitchFamily="18" charset="-127"/>
                        <a:ea typeface="210 앱굴림 L" panose="02020603020101020101" pitchFamily="18" charset="-127"/>
                      </a:rPr>
                      <a:t>미준수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70686870373424"/>
                      <c:h val="0.271038353341499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F55-4D30-B6C1-FF3B47BC87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준수</c:v>
                </c:pt>
                <c:pt idx="1">
                  <c:v>미준수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27.8</c:v>
                </c:pt>
                <c:pt idx="1">
                  <c:v>72.2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C-4FBE-9792-DFACA00AC3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210 앱굴림 L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1" i="0" u="none" strike="noStrike" cap="all" baseline="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장애인 접근성</a:t>
            </a:r>
            <a:r>
              <a:rPr lang="en-US" altLang="ko-KR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고려 키오스크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장애인 접근성' 고려 키오스크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5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A7A-46BC-822E-9D3A6F9D313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A7A-46BC-822E-9D3A6F9D313B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19840127384228426"/>
                      <c:h val="0.167085369730918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A7A-46BC-822E-9D3A6F9D313B}"/>
                </c:ext>
              </c:extLst>
            </c:dLbl>
            <c:dLbl>
              <c:idx val="1"/>
              <c:layout>
                <c:manualLayout>
                  <c:x val="3.2201029080656356E-2"/>
                  <c:y val="-3.3597133098513303E-2"/>
                </c:manualLayout>
              </c:layout>
              <c:tx>
                <c:rich>
                  <a:bodyPr/>
                  <a:lstStyle/>
                  <a:p>
                    <a:fld id="{DEC7567A-3EAE-4941-8664-5B30F924B6D1}" type="PERCENTAGE">
                      <a:rPr lang="en-US" altLang="ko-KR" sz="2400" smtClean="0">
                        <a:latin typeface="210 앱굴림 L" panose="02020603020101020101" pitchFamily="18" charset="-127"/>
                        <a:ea typeface="210 앱굴림 L" panose="02020603020101020101" pitchFamily="18" charset="-127"/>
                      </a:rPr>
                      <a:pPr/>
                      <a:t>[백분율]</a:t>
                    </a:fld>
                    <a:r>
                      <a:rPr lang="ko-KR" altLang="en-US" sz="24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rPr>
                      <a:t> </a:t>
                    </a:r>
                    <a:r>
                      <a:rPr lang="ko-KR" altLang="en-US" sz="2400" dirty="0" err="1">
                        <a:latin typeface="210 앱굴림 L" panose="02020603020101020101" pitchFamily="18" charset="-127"/>
                        <a:ea typeface="210 앱굴림 L" panose="02020603020101020101" pitchFamily="18" charset="-127"/>
                      </a:rPr>
                      <a:t>미고려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6787266986254"/>
                      <c:h val="0.199750942623009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A7A-46BC-822E-9D3A6F9D31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고려</c:v>
                </c:pt>
                <c:pt idx="1">
                  <c:v>미고려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3-4891-BCD0-4EEC3FBD80B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국내 키오스크 도입 추이</a:t>
            </a:r>
          </a:p>
        </c:rich>
      </c:tx>
      <c:layout>
        <c:manualLayout>
          <c:xMode val="edge"/>
          <c:yMode val="edge"/>
          <c:x val="0.26603539458954095"/>
          <c:y val="3.637733319775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키오스크 도입 추이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30</c:v>
                </c:pt>
                <c:pt idx="2">
                  <c:v>65</c:v>
                </c:pt>
                <c:pt idx="3">
                  <c:v>100</c:v>
                </c:pt>
                <c:pt idx="4">
                  <c:v>150</c:v>
                </c:pt>
                <c:pt idx="5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6-4054-BF47-C6DED3C03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94537864"/>
        <c:axId val="1094538504"/>
      </c:barChart>
      <c:catAx>
        <c:axId val="1094537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  <c:crossAx val="1094538504"/>
        <c:crosses val="autoZero"/>
        <c:auto val="1"/>
        <c:lblAlgn val="ctr"/>
        <c:lblOffset val="100"/>
        <c:noMultiLvlLbl val="0"/>
      </c:catAx>
      <c:valAx>
        <c:axId val="1094538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억 원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4537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210 앱굴림 L" panose="02020603020101020101" pitchFamily="18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0.53092</cdr:x>
      <cdr:y>0.27244</cdr:y>
    </cdr:from>
    <cdr:to>
      <cdr:x>0.69474</cdr:x>
      <cdr:y>0.29857</cdr:y>
    </cdr:to>
    <cdr:cxnSp macro="">
      <cdr:nvCxnSpPr>
        <cdr:cNvPr id="5" name="연결선: 꺾임 4">
          <a:extLst xmlns:a="http://schemas.openxmlformats.org/drawingml/2006/main">
            <a:ext uri="{FF2B5EF4-FFF2-40B4-BE49-F238E27FC236}">
              <a16:creationId xmlns:a16="http://schemas.microsoft.com/office/drawing/2014/main" id="{75877824-5A63-4970-A116-0C1CD6529ABF}"/>
            </a:ext>
          </a:extLst>
        </cdr:cNvPr>
        <cdr:cNvCxnSpPr/>
      </cdr:nvCxnSpPr>
      <cdr:spPr>
        <a:xfrm xmlns:a="http://schemas.openxmlformats.org/drawingml/2006/main" flipV="1">
          <a:off x="3140911" y="1132808"/>
          <a:ext cx="969162" cy="108686"/>
        </a:xfrm>
        <a:prstGeom xmlns:a="http://schemas.openxmlformats.org/drawingml/2006/main" prst="bentConnector3">
          <a:avLst>
            <a:gd name="adj1" fmla="val 6230"/>
          </a:avLst>
        </a:prstGeom>
        <a:ln xmlns:a="http://schemas.openxmlformats.org/drawingml/2006/main" w="57150">
          <a:solidFill>
            <a:srgbClr val="FF5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0.69474</cdr:x>
      <cdr:y>0.20668</cdr:y>
    </cdr:from>
    <cdr:to>
      <cdr:x>1</cdr:x>
      <cdr:y>0.32929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53C4E306-A869-4484-80F2-C015FDBEB3EA}"/>
            </a:ext>
          </a:extLst>
        </cdr:cNvPr>
        <cdr:cNvSpPr txBox="1"/>
      </cdr:nvSpPr>
      <cdr:spPr>
        <a:xfrm xmlns:a="http://schemas.openxmlformats.org/drawingml/2006/main">
          <a:off x="4110073" y="859393"/>
          <a:ext cx="1805887" cy="5098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b="1" dirty="0">
              <a:solidFill>
                <a:srgbClr val="FF5050"/>
              </a:solidFill>
              <a:latin typeface="210 앱굴림 L" panose="02020603020101020101" pitchFamily="18" charset="-127"/>
              <a:ea typeface="210 앱굴림 L" panose="02020603020101020101" pitchFamily="18" charset="-127"/>
            </a:rPr>
            <a:t>4.8% </a:t>
          </a:r>
          <a:r>
            <a:rPr lang="ko-KR" altLang="en-US" sz="2400" b="1" dirty="0">
              <a:solidFill>
                <a:srgbClr val="FF5050"/>
              </a:solidFill>
              <a:latin typeface="210 앱굴림 L" panose="02020603020101020101" pitchFamily="18" charset="-127"/>
              <a:ea typeface="210 앱굴림 L" panose="02020603020101020101" pitchFamily="18" charset="-127"/>
            </a:rPr>
            <a:t>고려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79B2F-31A2-4B50-AB98-25E57C190847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CD913-0E2A-478D-B9E1-5B7B91DE6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9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8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00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7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4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17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97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14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8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69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23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34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2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19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2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7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0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6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1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3721-2903-4700-9951-60ABB0C1F9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2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6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D913-0E2A-478D-B9E1-5B7B91DE6D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6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1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2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8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7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4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2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9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4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14.svg"/><Relationship Id="rId3" Type="http://schemas.openxmlformats.org/officeDocument/2006/relationships/image" Target="../media/image38.svg"/><Relationship Id="rId7" Type="http://schemas.openxmlformats.org/officeDocument/2006/relationships/image" Target="../media/image29.svg"/><Relationship Id="rId12" Type="http://schemas.openxmlformats.org/officeDocument/2006/relationships/image" Target="../media/image1.png"/><Relationship Id="rId17" Type="http://schemas.openxmlformats.org/officeDocument/2006/relationships/image" Target="../media/image13.png"/><Relationship Id="rId2" Type="http://schemas.openxmlformats.org/officeDocument/2006/relationships/image" Target="../media/image37.png"/><Relationship Id="rId16" Type="http://schemas.openxmlformats.org/officeDocument/2006/relationships/image" Target="../media/image12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svg"/><Relationship Id="rId5" Type="http://schemas.openxmlformats.org/officeDocument/2006/relationships/image" Target="../media/image27.svg"/><Relationship Id="rId15" Type="http://schemas.openxmlformats.org/officeDocument/2006/relationships/image" Target="../media/image11.png"/><Relationship Id="rId10" Type="http://schemas.openxmlformats.org/officeDocument/2006/relationships/image" Target="../media/image41.png"/><Relationship Id="rId19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40.svg"/><Relationship Id="rId1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25.svg"/><Relationship Id="rId3" Type="http://schemas.openxmlformats.org/officeDocument/2006/relationships/image" Target="../media/image1.png"/><Relationship Id="rId21" Type="http://schemas.openxmlformats.org/officeDocument/2006/relationships/image" Target="../media/image61.svg"/><Relationship Id="rId34" Type="http://schemas.openxmlformats.org/officeDocument/2006/relationships/image" Target="../media/image11.pn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33" Type="http://schemas.openxmlformats.org/officeDocument/2006/relationships/image" Target="../media/image23.svg"/><Relationship Id="rId38" Type="http://schemas.openxmlformats.org/officeDocument/2006/relationships/image" Target="../media/image24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32" Type="http://schemas.openxmlformats.org/officeDocument/2006/relationships/image" Target="../media/image22.png"/><Relationship Id="rId37" Type="http://schemas.openxmlformats.org/officeDocument/2006/relationships/image" Target="../media/image14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36" Type="http://schemas.openxmlformats.org/officeDocument/2006/relationships/image" Target="../media/image13.pn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31" Type="http://schemas.openxmlformats.org/officeDocument/2006/relationships/image" Target="../media/image71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Relationship Id="rId30" Type="http://schemas.openxmlformats.org/officeDocument/2006/relationships/image" Target="../media/image70.png"/><Relationship Id="rId35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3" Type="http://schemas.openxmlformats.org/officeDocument/2006/relationships/image" Target="../media/image26.png"/><Relationship Id="rId7" Type="http://schemas.openxmlformats.org/officeDocument/2006/relationships/image" Target="../media/image72.gif"/><Relationship Id="rId12" Type="http://schemas.openxmlformats.org/officeDocument/2006/relationships/image" Target="../media/image23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27.svg"/><Relationship Id="rId9" Type="http://schemas.openxmlformats.org/officeDocument/2006/relationships/image" Target="../media/image74.sv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7.png"/><Relationship Id="rId18" Type="http://schemas.openxmlformats.org/officeDocument/2006/relationships/image" Target="../media/image79.png"/><Relationship Id="rId26" Type="http://schemas.openxmlformats.org/officeDocument/2006/relationships/image" Target="../media/image25.svg"/><Relationship Id="rId3" Type="http://schemas.openxmlformats.org/officeDocument/2006/relationships/image" Target="../media/image27.svg"/><Relationship Id="rId21" Type="http://schemas.openxmlformats.org/officeDocument/2006/relationships/image" Target="../media/image11.png"/><Relationship Id="rId7" Type="http://schemas.openxmlformats.org/officeDocument/2006/relationships/image" Target="../media/image69.svg"/><Relationship Id="rId12" Type="http://schemas.openxmlformats.org/officeDocument/2006/relationships/image" Target="../media/image76.svg"/><Relationship Id="rId17" Type="http://schemas.openxmlformats.org/officeDocument/2006/relationships/image" Target="../media/image1.png"/><Relationship Id="rId25" Type="http://schemas.openxmlformats.org/officeDocument/2006/relationships/image" Target="../media/image24.png"/><Relationship Id="rId2" Type="http://schemas.openxmlformats.org/officeDocument/2006/relationships/image" Target="../media/image26.png"/><Relationship Id="rId16" Type="http://schemas.openxmlformats.org/officeDocument/2006/relationships/image" Target="../media/image74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png"/><Relationship Id="rId24" Type="http://schemas.openxmlformats.org/officeDocument/2006/relationships/image" Target="../media/image14.svg"/><Relationship Id="rId5" Type="http://schemas.openxmlformats.org/officeDocument/2006/relationships/image" Target="../media/image29.svg"/><Relationship Id="rId15" Type="http://schemas.openxmlformats.org/officeDocument/2006/relationships/image" Target="../media/image73.png"/><Relationship Id="rId23" Type="http://schemas.openxmlformats.org/officeDocument/2006/relationships/image" Target="../media/image13.png"/><Relationship Id="rId10" Type="http://schemas.openxmlformats.org/officeDocument/2006/relationships/image" Target="../media/image33.jpeg"/><Relationship Id="rId19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71.svg"/><Relationship Id="rId14" Type="http://schemas.openxmlformats.org/officeDocument/2006/relationships/image" Target="../media/image78.svg"/><Relationship Id="rId22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.sv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2.svg"/><Relationship Id="rId5" Type="http://schemas.openxmlformats.org/officeDocument/2006/relationships/image" Target="../media/image28.png"/><Relationship Id="rId15" Type="http://schemas.openxmlformats.org/officeDocument/2006/relationships/image" Target="../media/image25.svg"/><Relationship Id="rId10" Type="http://schemas.openxmlformats.org/officeDocument/2006/relationships/image" Target="../media/image11.png"/><Relationship Id="rId4" Type="http://schemas.openxmlformats.org/officeDocument/2006/relationships/image" Target="../media/image27.svg"/><Relationship Id="rId9" Type="http://schemas.openxmlformats.org/officeDocument/2006/relationships/image" Target="../media/image23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83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23.svg"/><Relationship Id="rId5" Type="http://schemas.openxmlformats.org/officeDocument/2006/relationships/image" Target="../media/image81.svg"/><Relationship Id="rId15" Type="http://schemas.openxmlformats.org/officeDocument/2006/relationships/image" Target="../media/image87.svg"/><Relationship Id="rId10" Type="http://schemas.openxmlformats.org/officeDocument/2006/relationships/image" Target="../media/image22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91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3.svg"/><Relationship Id="rId5" Type="http://schemas.openxmlformats.org/officeDocument/2006/relationships/image" Target="../media/image89.svg"/><Relationship Id="rId15" Type="http://schemas.openxmlformats.org/officeDocument/2006/relationships/image" Target="../media/image87.svg"/><Relationship Id="rId10" Type="http://schemas.openxmlformats.org/officeDocument/2006/relationships/image" Target="../media/image22.png"/><Relationship Id="rId4" Type="http://schemas.openxmlformats.org/officeDocument/2006/relationships/image" Target="../media/image88.png"/><Relationship Id="rId9" Type="http://schemas.openxmlformats.org/officeDocument/2006/relationships/image" Target="../media/image85.svg"/><Relationship Id="rId1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91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3.svg"/><Relationship Id="rId5" Type="http://schemas.openxmlformats.org/officeDocument/2006/relationships/image" Target="../media/image93.svg"/><Relationship Id="rId15" Type="http://schemas.openxmlformats.org/officeDocument/2006/relationships/image" Target="../media/image87.svg"/><Relationship Id="rId10" Type="http://schemas.openxmlformats.org/officeDocument/2006/relationships/image" Target="../media/image22.png"/><Relationship Id="rId4" Type="http://schemas.openxmlformats.org/officeDocument/2006/relationships/image" Target="../media/image92.png"/><Relationship Id="rId9" Type="http://schemas.openxmlformats.org/officeDocument/2006/relationships/image" Target="../media/image95.sv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chart" Target="../charts/chart3.xml"/><Relationship Id="rId7" Type="http://schemas.openxmlformats.org/officeDocument/2006/relationships/image" Target="../media/image96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99.svg"/><Relationship Id="rId4" Type="http://schemas.openxmlformats.org/officeDocument/2006/relationships/image" Target="../media/image1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100.png"/><Relationship Id="rId7" Type="http://schemas.openxmlformats.org/officeDocument/2006/relationships/image" Target="../media/image96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99.svg"/><Relationship Id="rId4" Type="http://schemas.openxmlformats.org/officeDocument/2006/relationships/image" Target="../media/image1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6.svg"/><Relationship Id="rId4" Type="http://schemas.openxmlformats.org/officeDocument/2006/relationships/image" Target="../media/image23.sv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99.svg"/><Relationship Id="rId4" Type="http://schemas.openxmlformats.org/officeDocument/2006/relationships/image" Target="../media/image105.sv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6.sv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00463" TargetMode="Externa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0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105.svg"/><Relationship Id="rId12" Type="http://schemas.openxmlformats.org/officeDocument/2006/relationships/image" Target="../media/image1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11.png"/><Relationship Id="rId5" Type="http://schemas.openxmlformats.org/officeDocument/2006/relationships/image" Target="../media/image74.svg"/><Relationship Id="rId10" Type="http://schemas.openxmlformats.org/officeDocument/2006/relationships/image" Target="../media/image110.png"/><Relationship Id="rId4" Type="http://schemas.openxmlformats.org/officeDocument/2006/relationships/image" Target="../media/image73.png"/><Relationship Id="rId9" Type="http://schemas.openxmlformats.org/officeDocument/2006/relationships/image" Target="../media/image7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Relationship Id="rId9" Type="http://schemas.openxmlformats.org/officeDocument/2006/relationships/image" Target="../media/image1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chart" Target="../charts/chart1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chart" Target="../charts/chart2.xml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0.jpe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3.png"/><Relationship Id="rId3" Type="http://schemas.openxmlformats.org/officeDocument/2006/relationships/image" Target="../media/image27.svg"/><Relationship Id="rId7" Type="http://schemas.openxmlformats.org/officeDocument/2006/relationships/image" Target="../media/image31.jpeg"/><Relationship Id="rId12" Type="http://schemas.openxmlformats.org/officeDocument/2006/relationships/image" Target="../media/image12.svg"/><Relationship Id="rId2" Type="http://schemas.openxmlformats.org/officeDocument/2006/relationships/image" Target="../media/image26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29.sv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8.png"/><Relationship Id="rId9" Type="http://schemas.openxmlformats.org/officeDocument/2006/relationships/image" Target="../media/image22.png"/><Relationship Id="rId1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1.jpe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5BEE15-E430-42BA-A959-E29734130A21}"/>
              </a:ext>
            </a:extLst>
          </p:cNvPr>
          <p:cNvSpPr/>
          <p:nvPr/>
        </p:nvSpPr>
        <p:spPr>
          <a:xfrm>
            <a:off x="2857139" y="1067605"/>
            <a:ext cx="6275085" cy="4541701"/>
          </a:xfrm>
          <a:prstGeom prst="roundRect">
            <a:avLst>
              <a:gd name="adj" fmla="val 79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A8FD-1F49-4319-A6F6-02254101D7F4}"/>
              </a:ext>
            </a:extLst>
          </p:cNvPr>
          <p:cNvSpPr txBox="1"/>
          <p:nvPr/>
        </p:nvSpPr>
        <p:spPr>
          <a:xfrm>
            <a:off x="2850582" y="1955082"/>
            <a:ext cx="627508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</a:t>
            </a:r>
            <a:r>
              <a:rPr lang="en-US" altLang="ko-KR" sz="5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lind-Kiosk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시각장애인을 위한 음성인식기술 기반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음식 주문</a:t>
            </a:r>
            <a:r>
              <a:rPr lang="en-US" altLang="ko-KR" kern="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및 데이터 활용 추천 시스템을 이용한 메뉴 추천 앱</a:t>
            </a:r>
            <a:endParaRPr lang="en-US" altLang="ko-KR" sz="5400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CCC37-E373-45DB-8C7E-638F8D84BC62}"/>
              </a:ext>
            </a:extLst>
          </p:cNvPr>
          <p:cNvSpPr txBox="1"/>
          <p:nvPr/>
        </p:nvSpPr>
        <p:spPr>
          <a:xfrm>
            <a:off x="9401175" y="6344353"/>
            <a:ext cx="271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김영현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심주미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이수민</a:t>
            </a:r>
          </a:p>
        </p:txBody>
      </p:sp>
    </p:spTree>
    <p:extLst>
      <p:ext uri="{BB962C8B-B14F-4D97-AF65-F5344CB8AC3E}">
        <p14:creationId xmlns:p14="http://schemas.microsoft.com/office/powerpoint/2010/main" val="335849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E514F-D243-4C73-8CA3-1AA9F9F566D6}"/>
              </a:ext>
            </a:extLst>
          </p:cNvPr>
          <p:cNvSpPr/>
          <p:nvPr/>
        </p:nvSpPr>
        <p:spPr>
          <a:xfrm>
            <a:off x="1285266" y="859584"/>
            <a:ext cx="1440000" cy="14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음식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추천</a:t>
            </a:r>
          </a:p>
        </p:txBody>
      </p:sp>
      <p:pic>
        <p:nvPicPr>
          <p:cNvPr id="10243" name="_x398282920">
            <a:extLst>
              <a:ext uri="{FF2B5EF4-FFF2-40B4-BE49-F238E27FC236}">
                <a16:creationId xmlns:a16="http://schemas.microsoft.com/office/drawing/2014/main" id="{EFAADDD5-7FFE-493C-A8DA-37ACA420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19" y="2281836"/>
            <a:ext cx="13286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1E27B5AA-803D-4DEB-A17F-24B918E07039}"/>
              </a:ext>
            </a:extLst>
          </p:cNvPr>
          <p:cNvSpPr/>
          <p:nvPr/>
        </p:nvSpPr>
        <p:spPr>
          <a:xfrm>
            <a:off x="6570678" y="3146425"/>
            <a:ext cx="3317394" cy="1219387"/>
          </a:xfrm>
          <a:prstGeom prst="wedgeRoundRectCallout">
            <a:avLst>
              <a:gd name="adj1" fmla="val -61694"/>
              <a:gd name="adj2" fmla="val -2155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고객님의 주문을 바탕으로 추천하는 메뉴는 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입니다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9533D6-880A-4F2D-9D0E-06747A32920A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FB1906-0167-4A2D-9ED1-F45C2AA47796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9392C68-824A-474E-9ACA-D15A96E53673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F1210F5-E605-425F-8BAF-ADA515DC3EC4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B2BEB7-9B23-4E3F-A8B3-6AB2513630CE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08C86DF-D2CC-4785-8C50-77375EBD82D5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92E3E56-5280-4A85-9FBB-329DB4206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911165-F29D-489D-9664-89074C4F8453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음식 추천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8331B33C-A676-4122-8B4D-B8EC71A30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36A207-8B49-4F1E-B048-A3923BFDDD8F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56" name="그래픽 55" descr="식물 단색으로 채워진">
              <a:extLst>
                <a:ext uri="{FF2B5EF4-FFF2-40B4-BE49-F238E27FC236}">
                  <a16:creationId xmlns:a16="http://schemas.microsoft.com/office/drawing/2014/main" id="{5AAC1538-B6E9-490C-A705-1FA62582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57" name="그래픽 56" descr="화폐 단색으로 채워진">
              <a:extLst>
                <a:ext uri="{FF2B5EF4-FFF2-40B4-BE49-F238E27FC236}">
                  <a16:creationId xmlns:a16="http://schemas.microsoft.com/office/drawing/2014/main" id="{46CF9DC5-8A9E-42F9-A40F-4AE7C7C2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58" name="그래픽 57" descr="지수 그래프 단색으로 채워진">
              <a:extLst>
                <a:ext uri="{FF2B5EF4-FFF2-40B4-BE49-F238E27FC236}">
                  <a16:creationId xmlns:a16="http://schemas.microsoft.com/office/drawing/2014/main" id="{64793476-4E1E-4989-B0B6-222C3D1B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2CEA7DD-86AD-416E-8FEF-8B8B9FF7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그래픽 59" descr="클립보드 단색으로 채워진">
            <a:extLst>
              <a:ext uri="{FF2B5EF4-FFF2-40B4-BE49-F238E27FC236}">
                <a16:creationId xmlns:a16="http://schemas.microsoft.com/office/drawing/2014/main" id="{C269F004-5E0C-42AA-AA44-9C5B0037BB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41A8CBA1-4FF5-4AEE-B89D-F92823EDE3DF}"/>
              </a:ext>
            </a:extLst>
          </p:cNvPr>
          <p:cNvSpPr/>
          <p:nvPr/>
        </p:nvSpPr>
        <p:spPr>
          <a:xfrm>
            <a:off x="1285266" y="859584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결제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5" name="_x398283784">
            <a:extLst>
              <a:ext uri="{FF2B5EF4-FFF2-40B4-BE49-F238E27FC236}">
                <a16:creationId xmlns:a16="http://schemas.microsoft.com/office/drawing/2014/main" id="{E25EC68A-E9EF-4974-A611-6F4FDF85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246" y="1516747"/>
            <a:ext cx="132863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398283208">
            <a:extLst>
              <a:ext uri="{FF2B5EF4-FFF2-40B4-BE49-F238E27FC236}">
                <a16:creationId xmlns:a16="http://schemas.microsoft.com/office/drawing/2014/main" id="{DC1AE5E9-167A-4992-977C-364BA6D9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44" y="1530734"/>
            <a:ext cx="13286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3484E367-050A-49BB-9C02-2A3726D5D51A}"/>
              </a:ext>
            </a:extLst>
          </p:cNvPr>
          <p:cNvSpPr/>
          <p:nvPr/>
        </p:nvSpPr>
        <p:spPr>
          <a:xfrm>
            <a:off x="4360852" y="4892350"/>
            <a:ext cx="2096433" cy="1207892"/>
          </a:xfrm>
          <a:prstGeom prst="wedgeRoundRectCallout">
            <a:avLst>
              <a:gd name="adj1" fmla="val 20074"/>
              <a:gd name="adj2" fmla="val -77840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선택하신 메뉴는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다음과 같습니다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9D39DA75-7C21-4B72-A2ED-56C2C47777EA}"/>
              </a:ext>
            </a:extLst>
          </p:cNvPr>
          <p:cNvSpPr/>
          <p:nvPr/>
        </p:nvSpPr>
        <p:spPr>
          <a:xfrm>
            <a:off x="6946476" y="4892350"/>
            <a:ext cx="2096433" cy="1207892"/>
          </a:xfrm>
          <a:prstGeom prst="wedgeRoundRectCallout">
            <a:avLst>
              <a:gd name="adj1" fmla="val 20074"/>
              <a:gd name="adj2" fmla="val -77840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주문 번호는 </a:t>
            </a:r>
            <a:endParaRPr lang="en-US" altLang="ko-KR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번 입니다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71C71B-750E-41DB-B647-1BD9890C5183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08D5646-A614-4D6E-90B0-4FE267A48B23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205522-F430-4C2B-8C2E-03A6E6DCF5A7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1054799-D2BE-4A14-9B0D-44F7A42ABF5D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6967A93-C34E-46CF-BEF3-7829E5C4387A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A47896B-F5D6-46D5-BE3E-7127A4C98634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33150A2-E43B-4805-8900-1EF1482C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4A28A6-1A02-4271-AA58-A8888F49E5B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결제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95367B7B-5591-4462-B5CA-4A02DF140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B9010C99-459F-4A95-A7BA-A7E434718D9C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8" name="그래픽 67" descr="식물 단색으로 채워진">
              <a:extLst>
                <a:ext uri="{FF2B5EF4-FFF2-40B4-BE49-F238E27FC236}">
                  <a16:creationId xmlns:a16="http://schemas.microsoft.com/office/drawing/2014/main" id="{582EBA74-9B94-4852-AE0F-99731861D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69" name="그래픽 68" descr="화폐 단색으로 채워진">
              <a:extLst>
                <a:ext uri="{FF2B5EF4-FFF2-40B4-BE49-F238E27FC236}">
                  <a16:creationId xmlns:a16="http://schemas.microsoft.com/office/drawing/2014/main" id="{B20D9162-346F-4980-B35B-88BD7F1A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0" name="그래픽 69" descr="지수 그래프 단색으로 채워진">
              <a:extLst>
                <a:ext uri="{FF2B5EF4-FFF2-40B4-BE49-F238E27FC236}">
                  <a16:creationId xmlns:a16="http://schemas.microsoft.com/office/drawing/2014/main" id="{A666A6FA-3A00-4043-A3AC-88752C05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4F6E5EDB-219F-4927-91F2-5BB1A2DEB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2" name="그래픽 71" descr="클립보드 단색으로 채워진">
            <a:extLst>
              <a:ext uri="{FF2B5EF4-FFF2-40B4-BE49-F238E27FC236}">
                <a16:creationId xmlns:a16="http://schemas.microsoft.com/office/drawing/2014/main" id="{B1AE7CA2-384F-4E47-810F-45F7B7DA54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71C71B-750E-41DB-B647-1BD9890C5183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08D5646-A614-4D6E-90B0-4FE267A48B23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205522-F430-4C2B-8C2E-03A6E6DCF5A7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1054799-D2BE-4A14-9B0D-44F7A42ABF5D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6967A93-C34E-46CF-BEF3-7829E5C4387A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A47896B-F5D6-46D5-BE3E-7127A4C98634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33150A2-E43B-4805-8900-1EF1482C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4A28A6-1A02-4271-AA58-A8888F49E5B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시연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95367B7B-5591-4462-B5CA-4A02DF140262}"/>
              </a:ext>
            </a:extLst>
          </p:cNvPr>
          <p:cNvGraphicFramePr>
            <a:graphicFrameLocks noGrp="1"/>
          </p:cNvGraphicFramePr>
          <p:nvPr/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B9010C99-459F-4A95-A7BA-A7E434718D9C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8" name="그래픽 67" descr="식물 단색으로 채워진">
              <a:extLst>
                <a:ext uri="{FF2B5EF4-FFF2-40B4-BE49-F238E27FC236}">
                  <a16:creationId xmlns:a16="http://schemas.microsoft.com/office/drawing/2014/main" id="{582EBA74-9B94-4852-AE0F-99731861D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69" name="그래픽 68" descr="화폐 단색으로 채워진">
              <a:extLst>
                <a:ext uri="{FF2B5EF4-FFF2-40B4-BE49-F238E27FC236}">
                  <a16:creationId xmlns:a16="http://schemas.microsoft.com/office/drawing/2014/main" id="{B20D9162-346F-4980-B35B-88BD7F1A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0" name="그래픽 69" descr="지수 그래프 단색으로 채워진">
              <a:extLst>
                <a:ext uri="{FF2B5EF4-FFF2-40B4-BE49-F238E27FC236}">
                  <a16:creationId xmlns:a16="http://schemas.microsoft.com/office/drawing/2014/main" id="{A666A6FA-3A00-4043-A3AC-88752C05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4F6E5EDB-219F-4927-91F2-5BB1A2DEB576}"/>
              </a:ext>
            </a:extLst>
          </p:cNvPr>
          <p:cNvGraphicFramePr>
            <a:graphicFrameLocks noGrp="1"/>
          </p:cNvGraphicFramePr>
          <p:nvPr/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2" name="그래픽 71" descr="클립보드 단색으로 채워진">
            <a:extLst>
              <a:ext uri="{FF2B5EF4-FFF2-40B4-BE49-F238E27FC236}">
                <a16:creationId xmlns:a16="http://schemas.microsoft.com/office/drawing/2014/main" id="{B1AE7CA2-384F-4E47-810F-45F7B7DA54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  <p:pic>
        <p:nvPicPr>
          <p:cNvPr id="2" name="KakaoTalk_20210811_234302408">
            <a:hlinkClick r:id="" action="ppaction://media"/>
            <a:extLst>
              <a:ext uri="{FF2B5EF4-FFF2-40B4-BE49-F238E27FC236}">
                <a16:creationId xmlns:a16="http://schemas.microsoft.com/office/drawing/2014/main" id="{E4415B7F-DABC-418F-B5DE-58809C621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96032" y="758774"/>
            <a:ext cx="4879381" cy="60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F9711A6C-57E6-490C-AF18-F7E0F966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080" y="19757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FFE1390-AD02-4EA1-B56A-02829A83AF1B}"/>
              </a:ext>
            </a:extLst>
          </p:cNvPr>
          <p:cNvSpPr/>
          <p:nvPr/>
        </p:nvSpPr>
        <p:spPr>
          <a:xfrm>
            <a:off x="1441114" y="1017334"/>
            <a:ext cx="10375899" cy="5535893"/>
          </a:xfrm>
          <a:prstGeom prst="round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F11A-EFAF-474E-82C7-FC202984DB0A}"/>
              </a:ext>
            </a:extLst>
          </p:cNvPr>
          <p:cNvGrpSpPr/>
          <p:nvPr/>
        </p:nvGrpSpPr>
        <p:grpSpPr>
          <a:xfrm>
            <a:off x="2069943" y="1409808"/>
            <a:ext cx="9163037" cy="918854"/>
            <a:chOff x="2069943" y="1409808"/>
            <a:chExt cx="9163037" cy="918854"/>
          </a:xfrm>
        </p:grpSpPr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5D179AF7-FB46-4C9F-B223-74B2CC052675}"/>
                </a:ext>
              </a:extLst>
            </p:cNvPr>
            <p:cNvSpPr/>
            <p:nvPr/>
          </p:nvSpPr>
          <p:spPr>
            <a:xfrm>
              <a:off x="2069943" y="1409808"/>
              <a:ext cx="918854" cy="918854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래픽 15" descr="음성 단색으로 채워진">
              <a:extLst>
                <a:ext uri="{FF2B5EF4-FFF2-40B4-BE49-F238E27FC236}">
                  <a16:creationId xmlns:a16="http://schemas.microsoft.com/office/drawing/2014/main" id="{D2D5B40E-E16C-46F4-BF29-F377CF865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1867" y="1552663"/>
              <a:ext cx="595042" cy="59504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D68049-59DA-40A2-A3A8-6DE535193ECC}"/>
                </a:ext>
              </a:extLst>
            </p:cNvPr>
            <p:cNvSpPr txBox="1"/>
            <p:nvPr/>
          </p:nvSpPr>
          <p:spPr>
            <a:xfrm>
              <a:off x="3282568" y="1615004"/>
              <a:ext cx="795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음성 인식 기술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(STT)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→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주문에 대한 사용자의 답변 듣기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095F7-6206-4FE8-A457-431A86C92B0D}"/>
              </a:ext>
            </a:extLst>
          </p:cNvPr>
          <p:cNvGrpSpPr/>
          <p:nvPr/>
        </p:nvGrpSpPr>
        <p:grpSpPr>
          <a:xfrm>
            <a:off x="2094303" y="2648581"/>
            <a:ext cx="9107690" cy="918854"/>
            <a:chOff x="2094303" y="2648581"/>
            <a:chExt cx="9107690" cy="918854"/>
          </a:xfrm>
        </p:grpSpPr>
        <p:pic>
          <p:nvPicPr>
            <p:cNvPr id="44" name="그래픽 43" descr="프라페 컵 단색으로 채워진">
              <a:extLst>
                <a:ext uri="{FF2B5EF4-FFF2-40B4-BE49-F238E27FC236}">
                  <a16:creationId xmlns:a16="http://schemas.microsoft.com/office/drawing/2014/main" id="{1C3AC927-42E2-4C40-B6DA-9BF15A5D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8068" y="2757308"/>
              <a:ext cx="697281" cy="697281"/>
            </a:xfrm>
            <a:prstGeom prst="rect">
              <a:avLst/>
            </a:prstGeom>
          </p:spPr>
        </p:pic>
        <p:pic>
          <p:nvPicPr>
            <p:cNvPr id="46" name="그래픽 45" descr="물음표 단색으로 채워진">
              <a:extLst>
                <a:ext uri="{FF2B5EF4-FFF2-40B4-BE49-F238E27FC236}">
                  <a16:creationId xmlns:a16="http://schemas.microsoft.com/office/drawing/2014/main" id="{3C5D2D87-52E9-45CA-8461-6A87E781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0187" y="2909491"/>
              <a:ext cx="467546" cy="467546"/>
            </a:xfrm>
            <a:prstGeom prst="rect">
              <a:avLst/>
            </a:prstGeom>
          </p:spPr>
        </p:pic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6425F953-F3C4-4DCE-A3DE-4D09658EA6A4}"/>
                </a:ext>
              </a:extLst>
            </p:cNvPr>
            <p:cNvSpPr/>
            <p:nvPr/>
          </p:nvSpPr>
          <p:spPr>
            <a:xfrm>
              <a:off x="2094303" y="2648581"/>
              <a:ext cx="918854" cy="918854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그래픽 26" descr="거래량 단색으로 채워진">
              <a:extLst>
                <a:ext uri="{FF2B5EF4-FFF2-40B4-BE49-F238E27FC236}">
                  <a16:creationId xmlns:a16="http://schemas.microsoft.com/office/drawing/2014/main" id="{BCA79A37-87B6-412E-9B9A-9136F75B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0080" y="2835915"/>
              <a:ext cx="547992" cy="54799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73873B-736B-4EA4-9770-337C573E092F}"/>
                </a:ext>
              </a:extLst>
            </p:cNvPr>
            <p:cNvSpPr txBox="1"/>
            <p:nvPr/>
          </p:nvSpPr>
          <p:spPr>
            <a:xfrm>
              <a:off x="3251581" y="2786383"/>
              <a:ext cx="7950412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문자 음성 전환 기술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(TTS)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→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주문 절차 안내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6A2246-B093-4497-AE69-34A834F4D0F9}"/>
              </a:ext>
            </a:extLst>
          </p:cNvPr>
          <p:cNvGrpSpPr/>
          <p:nvPr/>
        </p:nvGrpSpPr>
        <p:grpSpPr>
          <a:xfrm>
            <a:off x="2094979" y="3835180"/>
            <a:ext cx="9113517" cy="1013354"/>
            <a:chOff x="2094979" y="3835180"/>
            <a:chExt cx="9113517" cy="1013354"/>
          </a:xfrm>
        </p:grpSpPr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F63136E4-CADD-4033-B03F-501F7B8AA428}"/>
                </a:ext>
              </a:extLst>
            </p:cNvPr>
            <p:cNvSpPr/>
            <p:nvPr/>
          </p:nvSpPr>
          <p:spPr>
            <a:xfrm>
              <a:off x="2094979" y="3926156"/>
              <a:ext cx="918854" cy="918854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2" name="그래픽 41" descr="표식 단색으로 채워진">
              <a:extLst>
                <a:ext uri="{FF2B5EF4-FFF2-40B4-BE49-F238E27FC236}">
                  <a16:creationId xmlns:a16="http://schemas.microsoft.com/office/drawing/2014/main" id="{54769CB1-04ED-44A8-A7CB-C96307B9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34664" y="4056391"/>
              <a:ext cx="639484" cy="63948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02A6D2-2227-40AC-9F0A-D8D17B32DDAF}"/>
                </a:ext>
              </a:extLst>
            </p:cNvPr>
            <p:cNvSpPr txBox="1"/>
            <p:nvPr/>
          </p:nvSpPr>
          <p:spPr>
            <a:xfrm>
              <a:off x="3258084" y="3835180"/>
              <a:ext cx="7950412" cy="101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GPS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를 이용한 위치 탐색 기술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→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사용자의 위치를 탐색하여 이용하는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앱굴림 L" panose="02020603020101020101" pitchFamily="18" charset="-127"/>
                  <a:ea typeface="210 앱굴림 L" panose="02020603020101020101" pitchFamily="18" charset="-127"/>
                  <a:cs typeface="+mn-cs"/>
                </a:rPr>
                <a:t>매장을 확인하고 확정 지음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871C9F2-527D-44C0-9BBF-CC34CD1FD976}"/>
              </a:ext>
            </a:extLst>
          </p:cNvPr>
          <p:cNvSpPr/>
          <p:nvPr/>
        </p:nvSpPr>
        <p:spPr>
          <a:xfrm>
            <a:off x="2105658" y="5199345"/>
            <a:ext cx="918854" cy="918854"/>
          </a:xfrm>
          <a:prstGeom prst="flowChartConnector">
            <a:avLst/>
          </a:prstGeom>
          <a:solidFill>
            <a:srgbClr val="F6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014AED-C13E-4BEE-B7E9-B1CAB8123AA9}"/>
              </a:ext>
            </a:extLst>
          </p:cNvPr>
          <p:cNvSpPr txBox="1"/>
          <p:nvPr/>
        </p:nvSpPr>
        <p:spPr>
          <a:xfrm>
            <a:off x="3283682" y="5080273"/>
            <a:ext cx="7950412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데이터를 활용한 메뉴 추천 기술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→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사용자가 선택한 메뉴를 구매한 다른 사용자들이 어떤 메뉴를 많이 샀는지 찾고 그 메뉴를 추천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82B992-996D-4735-A734-E59DEF6B0542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E4FF84-4968-4550-A872-BA4AB0EDA82A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FAA325-05E5-4166-9750-FCED90E131B0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3297E8A-640C-4CFB-9AC6-4D36C94E682F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E9FD3EE2-9746-4014-9575-EC9B3EA87A6E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498C87C1-28AC-41C6-8CEE-B85CC7432B8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D428D10-D223-4984-877C-E4E40B194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0ED1355-6C48-4C50-BF6C-F7CAAAE4F82F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구현 기술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C7363C96-40A9-4964-BE07-35FC88F26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DC2783FD-5B04-4A09-8736-670923621B2D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7" name="그래픽 76" descr="식물 단색으로 채워진">
              <a:extLst>
                <a:ext uri="{FF2B5EF4-FFF2-40B4-BE49-F238E27FC236}">
                  <a16:creationId xmlns:a16="http://schemas.microsoft.com/office/drawing/2014/main" id="{092E6674-A5AB-46C3-B93E-B3837D54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8" name="그래픽 77" descr="화폐 단색으로 채워진">
              <a:extLst>
                <a:ext uri="{FF2B5EF4-FFF2-40B4-BE49-F238E27FC236}">
                  <a16:creationId xmlns:a16="http://schemas.microsoft.com/office/drawing/2014/main" id="{CD82125F-885B-4F90-886B-A78846C68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9" name="그래픽 78" descr="지수 그래프 단색으로 채워진">
              <a:extLst>
                <a:ext uri="{FF2B5EF4-FFF2-40B4-BE49-F238E27FC236}">
                  <a16:creationId xmlns:a16="http://schemas.microsoft.com/office/drawing/2014/main" id="{D0A14F12-0E9B-4F22-A6A8-E2E536E5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BCF9646-F804-4DDF-B4B0-E88BA830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" name="그래픽 80" descr="클립보드 단색으로 채워진">
            <a:extLst>
              <a:ext uri="{FF2B5EF4-FFF2-40B4-BE49-F238E27FC236}">
                <a16:creationId xmlns:a16="http://schemas.microsoft.com/office/drawing/2014/main" id="{6E53BA1D-8D46-4041-9A07-7511DCC8A45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E7BE9F5-E445-4B7F-BC31-9F49BBAA3718}"/>
              </a:ext>
            </a:extLst>
          </p:cNvPr>
          <p:cNvCxnSpPr>
            <a:cxnSpLocks/>
          </p:cNvCxnSpPr>
          <p:nvPr/>
        </p:nvCxnSpPr>
        <p:spPr>
          <a:xfrm flipV="1">
            <a:off x="4212234" y="2696148"/>
            <a:ext cx="0" cy="225926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FAE072-2CF0-4B0A-9120-539A722C3441}"/>
              </a:ext>
            </a:extLst>
          </p:cNvPr>
          <p:cNvCxnSpPr>
            <a:cxnSpLocks/>
          </p:cNvCxnSpPr>
          <p:nvPr/>
        </p:nvCxnSpPr>
        <p:spPr>
          <a:xfrm flipV="1">
            <a:off x="3136470" y="2684151"/>
            <a:ext cx="0" cy="225926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455FE39-3E4C-4A48-B57B-4C33243EF33B}"/>
              </a:ext>
            </a:extLst>
          </p:cNvPr>
          <p:cNvSpPr/>
          <p:nvPr/>
        </p:nvSpPr>
        <p:spPr>
          <a:xfrm>
            <a:off x="2140678" y="2684151"/>
            <a:ext cx="3083012" cy="2259266"/>
          </a:xfrm>
          <a:prstGeom prst="round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871C9F2-527D-44C0-9BBF-CC34CD1FD976}"/>
              </a:ext>
            </a:extLst>
          </p:cNvPr>
          <p:cNvSpPr/>
          <p:nvPr/>
        </p:nvSpPr>
        <p:spPr>
          <a:xfrm>
            <a:off x="2068517" y="1418811"/>
            <a:ext cx="918854" cy="918854"/>
          </a:xfrm>
          <a:prstGeom prst="flowChartConnector">
            <a:avLst/>
          </a:prstGeom>
          <a:solidFill>
            <a:srgbClr val="F6B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014AED-C13E-4BEE-B7E9-B1CAB8123AA9}"/>
              </a:ext>
            </a:extLst>
          </p:cNvPr>
          <p:cNvSpPr txBox="1"/>
          <p:nvPr/>
        </p:nvSpPr>
        <p:spPr>
          <a:xfrm>
            <a:off x="3195826" y="1504391"/>
            <a:ext cx="7810693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데이터를 활용한 메뉴 추천 기술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1027" name="_x393958080">
            <a:extLst>
              <a:ext uri="{FF2B5EF4-FFF2-40B4-BE49-F238E27FC236}">
                <a16:creationId xmlns:a16="http://schemas.microsoft.com/office/drawing/2014/main" id="{6AAE56C3-69BC-47EC-9CA7-9C9EA962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80" y="2308900"/>
            <a:ext cx="3866781" cy="21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A2CB7AA-60F4-4874-8283-DF8B30D76FC5}"/>
              </a:ext>
            </a:extLst>
          </p:cNvPr>
          <p:cNvSpPr txBox="1"/>
          <p:nvPr/>
        </p:nvSpPr>
        <p:spPr>
          <a:xfrm>
            <a:off x="6638484" y="4530609"/>
            <a:ext cx="4595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‘A’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메뉴와 다른 메뉴 간의 고객 유사도</a:t>
            </a:r>
            <a:r>
              <a:rPr lang="ko-KR" altLang="en-US" sz="1400" b="1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데이터</a:t>
            </a:r>
            <a:r>
              <a:rPr lang="en-US" altLang="ko-KR" sz="12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(A:60e8b90981a13384e410a031)</a:t>
            </a:r>
          </a:p>
          <a:p>
            <a:pPr lvl="2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1D42D-5D96-44D4-BEDB-84850D3A4F6F}"/>
              </a:ext>
            </a:extLst>
          </p:cNvPr>
          <p:cNvSpPr/>
          <p:nvPr/>
        </p:nvSpPr>
        <p:spPr>
          <a:xfrm>
            <a:off x="4103488" y="5545188"/>
            <a:ext cx="5388490" cy="682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가장 높은 고객 유사도를 보인 메뉴 추천</a:t>
            </a:r>
            <a:r>
              <a:rPr lang="en-US" altLang="ko-KR" sz="24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DEAC744-2032-4D41-BA08-24BFDDBBF9FE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78A950-717A-48D5-ABCE-AF32F2C597F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EE14FE6-CCF3-4DB7-9589-0D08E1A3548F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E1FE75C-A35A-4523-A424-43A58BD1EA1D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C2B3EAB4-152B-4C6D-B497-931AEF6CA968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DF14818-3EBA-433C-9621-DE8945A03405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DF015D9-7E78-4E2E-B06A-E0A3548F7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CDD4684-8ADF-4992-83C0-17935968DD9E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구현 기술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추천 기술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8964B21-2591-476D-B00B-58F7A86B41B6}"/>
              </a:ext>
            </a:extLst>
          </p:cNvPr>
          <p:cNvSpPr/>
          <p:nvPr/>
        </p:nvSpPr>
        <p:spPr>
          <a:xfrm>
            <a:off x="1441114" y="1017334"/>
            <a:ext cx="10375899" cy="5535893"/>
          </a:xfrm>
          <a:prstGeom prst="round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D35DC0-D436-4C97-9AE2-11F7AB6C0F15}"/>
              </a:ext>
            </a:extLst>
          </p:cNvPr>
          <p:cNvGrpSpPr/>
          <p:nvPr/>
        </p:nvGrpSpPr>
        <p:grpSpPr>
          <a:xfrm>
            <a:off x="6019837" y="2306121"/>
            <a:ext cx="5388491" cy="3139534"/>
            <a:chOff x="1961188" y="2306121"/>
            <a:chExt cx="5388491" cy="31395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49E0F3-36B1-43EA-9625-F59D564208FD}"/>
                </a:ext>
              </a:extLst>
            </p:cNvPr>
            <p:cNvSpPr txBox="1"/>
            <p:nvPr/>
          </p:nvSpPr>
          <p:spPr>
            <a:xfrm>
              <a:off x="1961188" y="5076323"/>
              <a:ext cx="538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A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메뉴를 구매한 사람들 중 약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36%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가 첫 번째 메뉴 구매</a:t>
              </a:r>
            </a:p>
          </p:txBody>
        </p:sp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619E865A-248B-4A92-8643-7A8D5629162D}"/>
                </a:ext>
              </a:extLst>
            </p:cNvPr>
            <p:cNvSpPr/>
            <p:nvPr/>
          </p:nvSpPr>
          <p:spPr>
            <a:xfrm>
              <a:off x="3270631" y="2306121"/>
              <a:ext cx="2341857" cy="267025"/>
            </a:xfrm>
            <a:prstGeom prst="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7E299119-983B-402B-85BC-A5A515BEA30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3096693" y="2439634"/>
              <a:ext cx="173938" cy="255765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687A7F-4A70-4C60-942B-CE17533A10D5}"/>
              </a:ext>
            </a:extLst>
          </p:cNvPr>
          <p:cNvSpPr/>
          <p:nvPr/>
        </p:nvSpPr>
        <p:spPr>
          <a:xfrm>
            <a:off x="2971134" y="2467637"/>
            <a:ext cx="1446486" cy="3777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고객 주문 데이터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15" name="그래픽 14" descr="아이스크림 단색으로 채워진">
            <a:extLst>
              <a:ext uri="{FF2B5EF4-FFF2-40B4-BE49-F238E27FC236}">
                <a16:creationId xmlns:a16="http://schemas.microsoft.com/office/drawing/2014/main" id="{7ADC5632-0DD6-47FD-B271-77C5AD8EF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4193" y="2858833"/>
            <a:ext cx="549683" cy="549683"/>
          </a:xfrm>
          <a:prstGeom prst="rect">
            <a:avLst/>
          </a:prstGeom>
        </p:spPr>
      </p:pic>
      <p:pic>
        <p:nvPicPr>
          <p:cNvPr id="17" name="그래픽 16" descr="핫도그 단색으로 채워진">
            <a:extLst>
              <a:ext uri="{FF2B5EF4-FFF2-40B4-BE49-F238E27FC236}">
                <a16:creationId xmlns:a16="http://schemas.microsoft.com/office/drawing/2014/main" id="{247B7231-513B-4C88-AFFD-D293689E9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8694" y="2858832"/>
            <a:ext cx="549683" cy="549683"/>
          </a:xfrm>
          <a:prstGeom prst="rect">
            <a:avLst/>
          </a:prstGeom>
        </p:spPr>
      </p:pic>
      <p:pic>
        <p:nvPicPr>
          <p:cNvPr id="19" name="그래픽 18" descr="닭 다리 단색으로 채워진">
            <a:extLst>
              <a:ext uri="{FF2B5EF4-FFF2-40B4-BE49-F238E27FC236}">
                <a16:creationId xmlns:a16="http://schemas.microsoft.com/office/drawing/2014/main" id="{E695E993-6E94-4E51-A6CD-42B7C7080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4410" y="2829997"/>
            <a:ext cx="549683" cy="54968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35B68A-5450-49DD-B98D-388E566ACB72}"/>
              </a:ext>
            </a:extLst>
          </p:cNvPr>
          <p:cNvGrpSpPr/>
          <p:nvPr/>
        </p:nvGrpSpPr>
        <p:grpSpPr>
          <a:xfrm>
            <a:off x="3235358" y="3551828"/>
            <a:ext cx="885080" cy="966718"/>
            <a:chOff x="2224820" y="3544846"/>
            <a:chExt cx="885080" cy="966718"/>
          </a:xfrm>
        </p:grpSpPr>
        <p:pic>
          <p:nvPicPr>
            <p:cNvPr id="24" name="그래픽 23" descr="사용자 단색으로 채워진">
              <a:extLst>
                <a:ext uri="{FF2B5EF4-FFF2-40B4-BE49-F238E27FC236}">
                  <a16:creationId xmlns:a16="http://schemas.microsoft.com/office/drawing/2014/main" id="{34F13C18-2E24-4EEC-BD10-906928B8E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26868" y="3544847"/>
              <a:ext cx="480866" cy="480866"/>
            </a:xfrm>
            <a:prstGeom prst="rect">
              <a:avLst/>
            </a:prstGeom>
          </p:spPr>
        </p:pic>
        <p:pic>
          <p:nvPicPr>
            <p:cNvPr id="66" name="그래픽 65" descr="사용자 단색으로 채워진">
              <a:extLst>
                <a:ext uri="{FF2B5EF4-FFF2-40B4-BE49-F238E27FC236}">
                  <a16:creationId xmlns:a16="http://schemas.microsoft.com/office/drawing/2014/main" id="{1E501A21-E4B7-472A-8B55-CD18D99B3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29034" y="3544846"/>
              <a:ext cx="480866" cy="480866"/>
            </a:xfrm>
            <a:prstGeom prst="rect">
              <a:avLst/>
            </a:prstGeom>
          </p:spPr>
        </p:pic>
        <p:pic>
          <p:nvPicPr>
            <p:cNvPr id="67" name="그래픽 66" descr="사용자 단색으로 채워진">
              <a:extLst>
                <a:ext uri="{FF2B5EF4-FFF2-40B4-BE49-F238E27FC236}">
                  <a16:creationId xmlns:a16="http://schemas.microsoft.com/office/drawing/2014/main" id="{B6B06E1D-E376-4215-8240-5720D6AA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24820" y="4028778"/>
              <a:ext cx="480866" cy="480866"/>
            </a:xfrm>
            <a:prstGeom prst="rect">
              <a:avLst/>
            </a:prstGeom>
          </p:spPr>
        </p:pic>
        <p:pic>
          <p:nvPicPr>
            <p:cNvPr id="68" name="그래픽 67" descr="사용자 단색으로 채워진">
              <a:extLst>
                <a:ext uri="{FF2B5EF4-FFF2-40B4-BE49-F238E27FC236}">
                  <a16:creationId xmlns:a16="http://schemas.microsoft.com/office/drawing/2014/main" id="{6F8D419A-3618-4750-BB84-7CCD75C5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29034" y="4030698"/>
              <a:ext cx="480866" cy="48086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24F247-0F9B-40EB-A34B-94FBC77955AD}"/>
              </a:ext>
            </a:extLst>
          </p:cNvPr>
          <p:cNvGrpSpPr/>
          <p:nvPr/>
        </p:nvGrpSpPr>
        <p:grpSpPr>
          <a:xfrm>
            <a:off x="2181552" y="3583198"/>
            <a:ext cx="893129" cy="947181"/>
            <a:chOff x="3227788" y="3585348"/>
            <a:chExt cx="893129" cy="947181"/>
          </a:xfrm>
        </p:grpSpPr>
        <p:pic>
          <p:nvPicPr>
            <p:cNvPr id="69" name="그래픽 68" descr="사용자 단색으로 채워진">
              <a:extLst>
                <a:ext uri="{FF2B5EF4-FFF2-40B4-BE49-F238E27FC236}">
                  <a16:creationId xmlns:a16="http://schemas.microsoft.com/office/drawing/2014/main" id="{2428C586-8B1B-4AD8-90B9-C1FA9A6B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40051" y="3590961"/>
              <a:ext cx="480866" cy="480866"/>
            </a:xfrm>
            <a:prstGeom prst="rect">
              <a:avLst/>
            </a:prstGeom>
          </p:spPr>
        </p:pic>
        <p:pic>
          <p:nvPicPr>
            <p:cNvPr id="70" name="그래픽 69" descr="사용자 단색으로 채워진">
              <a:extLst>
                <a:ext uri="{FF2B5EF4-FFF2-40B4-BE49-F238E27FC236}">
                  <a16:creationId xmlns:a16="http://schemas.microsoft.com/office/drawing/2014/main" id="{6A506BA0-CBDE-4770-91B2-76EE3AA9B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27788" y="3585348"/>
              <a:ext cx="480866" cy="480866"/>
            </a:xfrm>
            <a:prstGeom prst="rect">
              <a:avLst/>
            </a:prstGeom>
          </p:spPr>
        </p:pic>
        <p:pic>
          <p:nvPicPr>
            <p:cNvPr id="71" name="그래픽 70" descr="사용자 단색으로 채워진">
              <a:extLst>
                <a:ext uri="{FF2B5EF4-FFF2-40B4-BE49-F238E27FC236}">
                  <a16:creationId xmlns:a16="http://schemas.microsoft.com/office/drawing/2014/main" id="{6466DD27-5B00-43D3-8EF6-B0E03172E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235837" y="4049743"/>
              <a:ext cx="480866" cy="480866"/>
            </a:xfrm>
            <a:prstGeom prst="rect">
              <a:avLst/>
            </a:prstGeom>
          </p:spPr>
        </p:pic>
        <p:pic>
          <p:nvPicPr>
            <p:cNvPr id="72" name="그래픽 71" descr="사용자 단색으로 채워진">
              <a:extLst>
                <a:ext uri="{FF2B5EF4-FFF2-40B4-BE49-F238E27FC236}">
                  <a16:creationId xmlns:a16="http://schemas.microsoft.com/office/drawing/2014/main" id="{B67992CB-7CB6-4E6E-8EAC-676FF748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40051" y="4051663"/>
              <a:ext cx="480866" cy="48086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0D43E0-57CA-4134-B5BD-6348B1910475}"/>
              </a:ext>
            </a:extLst>
          </p:cNvPr>
          <p:cNvGrpSpPr/>
          <p:nvPr/>
        </p:nvGrpSpPr>
        <p:grpSpPr>
          <a:xfrm>
            <a:off x="4283019" y="3540467"/>
            <a:ext cx="885080" cy="966718"/>
            <a:chOff x="4283019" y="3540467"/>
            <a:chExt cx="885080" cy="966718"/>
          </a:xfrm>
        </p:grpSpPr>
        <p:pic>
          <p:nvPicPr>
            <p:cNvPr id="73" name="그래픽 72" descr="사용자 단색으로 채워진">
              <a:extLst>
                <a:ext uri="{FF2B5EF4-FFF2-40B4-BE49-F238E27FC236}">
                  <a16:creationId xmlns:a16="http://schemas.microsoft.com/office/drawing/2014/main" id="{47155C77-524C-44E3-ABDD-2D71AB18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85067" y="3540468"/>
              <a:ext cx="480866" cy="480866"/>
            </a:xfrm>
            <a:prstGeom prst="rect">
              <a:avLst/>
            </a:prstGeom>
          </p:spPr>
        </p:pic>
        <p:pic>
          <p:nvPicPr>
            <p:cNvPr id="74" name="그래픽 73" descr="사용자 단색으로 채워진">
              <a:extLst>
                <a:ext uri="{FF2B5EF4-FFF2-40B4-BE49-F238E27FC236}">
                  <a16:creationId xmlns:a16="http://schemas.microsoft.com/office/drawing/2014/main" id="{5268F864-CEFC-44EC-9F7D-083677B0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7233" y="3540467"/>
              <a:ext cx="480866" cy="480866"/>
            </a:xfrm>
            <a:prstGeom prst="rect">
              <a:avLst/>
            </a:prstGeom>
          </p:spPr>
        </p:pic>
        <p:pic>
          <p:nvPicPr>
            <p:cNvPr id="75" name="그래픽 74" descr="사용자 단색으로 채워진">
              <a:extLst>
                <a:ext uri="{FF2B5EF4-FFF2-40B4-BE49-F238E27FC236}">
                  <a16:creationId xmlns:a16="http://schemas.microsoft.com/office/drawing/2014/main" id="{7E44824B-A7DE-403A-98AA-8432BF2C1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3019" y="4024399"/>
              <a:ext cx="480866" cy="480866"/>
            </a:xfrm>
            <a:prstGeom prst="rect">
              <a:avLst/>
            </a:prstGeom>
          </p:spPr>
        </p:pic>
        <p:pic>
          <p:nvPicPr>
            <p:cNvPr id="76" name="그래픽 75" descr="사용자 단색으로 채워진">
              <a:extLst>
                <a:ext uri="{FF2B5EF4-FFF2-40B4-BE49-F238E27FC236}">
                  <a16:creationId xmlns:a16="http://schemas.microsoft.com/office/drawing/2014/main" id="{C001CB84-0613-4AE4-A1DC-70CD9074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87233" y="4026319"/>
              <a:ext cx="480866" cy="48086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3DFE85-CC03-478F-96EA-C50FA94861B1}"/>
              </a:ext>
            </a:extLst>
          </p:cNvPr>
          <p:cNvGrpSpPr/>
          <p:nvPr/>
        </p:nvGrpSpPr>
        <p:grpSpPr>
          <a:xfrm>
            <a:off x="5591431" y="3251437"/>
            <a:ext cx="1080398" cy="995142"/>
            <a:chOff x="6577122" y="3049371"/>
            <a:chExt cx="1223170" cy="1127693"/>
          </a:xfrm>
        </p:grpSpPr>
        <p:pic>
          <p:nvPicPr>
            <p:cNvPr id="77" name="그래픽 76" descr="닭 다리 단색으로 채워진">
              <a:extLst>
                <a:ext uri="{FF2B5EF4-FFF2-40B4-BE49-F238E27FC236}">
                  <a16:creationId xmlns:a16="http://schemas.microsoft.com/office/drawing/2014/main" id="{BD057DB9-68FC-490F-9C8B-C1D0E4AE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18554" y="3457353"/>
              <a:ext cx="549683" cy="549683"/>
            </a:xfrm>
            <a:prstGeom prst="rect">
              <a:avLst/>
            </a:prstGeom>
          </p:spPr>
        </p:pic>
        <p:pic>
          <p:nvPicPr>
            <p:cNvPr id="78" name="그래픽 77" descr="쇼핑 바구니 윤곽선">
              <a:extLst>
                <a:ext uri="{FF2B5EF4-FFF2-40B4-BE49-F238E27FC236}">
                  <a16:creationId xmlns:a16="http://schemas.microsoft.com/office/drawing/2014/main" id="{41D78157-732C-4A6E-BDED-B2CA402A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577122" y="3049371"/>
              <a:ext cx="1223170" cy="1127693"/>
            </a:xfrm>
            <a:prstGeom prst="rect">
              <a:avLst/>
            </a:prstGeom>
          </p:spPr>
        </p:pic>
      </p:grpSp>
      <p:pic>
        <p:nvPicPr>
          <p:cNvPr id="79" name="그래픽 78" descr="사용자 단색으로 채워진">
            <a:extLst>
              <a:ext uri="{FF2B5EF4-FFF2-40B4-BE49-F238E27FC236}">
                <a16:creationId xmlns:a16="http://schemas.microsoft.com/office/drawing/2014/main" id="{DF654CB4-D24E-47A3-821D-492C0E40FD8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03006" y="3990592"/>
            <a:ext cx="1003220" cy="1003220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1A44570-F3BE-497B-998A-1A3DC62D0A14}"/>
              </a:ext>
            </a:extLst>
          </p:cNvPr>
          <p:cNvCxnSpPr>
            <a:stCxn id="63" idx="0"/>
            <a:endCxn id="78" idx="0"/>
          </p:cNvCxnSpPr>
          <p:nvPr/>
        </p:nvCxnSpPr>
        <p:spPr>
          <a:xfrm rot="16200000" flipH="1">
            <a:off x="4521103" y="1640911"/>
            <a:ext cx="783800" cy="2437253"/>
          </a:xfrm>
          <a:prstGeom prst="bentConnector3">
            <a:avLst>
              <a:gd name="adj1" fmla="val -9722"/>
            </a:avLst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하트 83">
            <a:extLst>
              <a:ext uri="{FF2B5EF4-FFF2-40B4-BE49-F238E27FC236}">
                <a16:creationId xmlns:a16="http://schemas.microsoft.com/office/drawing/2014/main" id="{65596A05-61A4-4599-A198-A227AE54A15A}"/>
              </a:ext>
            </a:extLst>
          </p:cNvPr>
          <p:cNvSpPr/>
          <p:nvPr/>
        </p:nvSpPr>
        <p:spPr>
          <a:xfrm>
            <a:off x="5176802" y="2131837"/>
            <a:ext cx="723237" cy="758143"/>
          </a:xfrm>
          <a:prstGeom prst="hear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핫도그 단색으로 채워진">
            <a:extLst>
              <a:ext uri="{FF2B5EF4-FFF2-40B4-BE49-F238E27FC236}">
                <a16:creationId xmlns:a16="http://schemas.microsoft.com/office/drawing/2014/main" id="{F3EAB5E7-1B6E-4779-A1EE-D8828E345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1657" y="2245469"/>
            <a:ext cx="549683" cy="549683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B3F484E0-2359-4829-AD63-7A728F42C454}"/>
              </a:ext>
            </a:extLst>
          </p:cNvPr>
          <p:cNvGrpSpPr/>
          <p:nvPr/>
        </p:nvGrpSpPr>
        <p:grpSpPr>
          <a:xfrm>
            <a:off x="4031746" y="2975405"/>
            <a:ext cx="398576" cy="354684"/>
            <a:chOff x="1972235" y="5118099"/>
            <a:chExt cx="621580" cy="48486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F095AC-FF6A-49B4-86AC-65E218DBA6A7}"/>
                </a:ext>
              </a:extLst>
            </p:cNvPr>
            <p:cNvGrpSpPr/>
            <p:nvPr/>
          </p:nvGrpSpPr>
          <p:grpSpPr>
            <a:xfrm>
              <a:off x="1972235" y="5118099"/>
              <a:ext cx="621580" cy="327557"/>
              <a:chOff x="1972235" y="5159931"/>
              <a:chExt cx="930410" cy="577481"/>
            </a:xfrm>
          </p:grpSpPr>
          <p:sp>
            <p:nvSpPr>
              <p:cNvPr id="85" name="막힌 원호 84">
                <a:extLst>
                  <a:ext uri="{FF2B5EF4-FFF2-40B4-BE49-F238E27FC236}">
                    <a16:creationId xmlns:a16="http://schemas.microsoft.com/office/drawing/2014/main" id="{854C8607-8FD2-4F06-B9CC-B172B091C8EC}"/>
                  </a:ext>
                </a:extLst>
              </p:cNvPr>
              <p:cNvSpPr/>
              <p:nvPr/>
            </p:nvSpPr>
            <p:spPr>
              <a:xfrm>
                <a:off x="1972235" y="5238495"/>
                <a:ext cx="502024" cy="498917"/>
              </a:xfrm>
              <a:prstGeom prst="blockArc">
                <a:avLst>
                  <a:gd name="adj1" fmla="val 10800000"/>
                  <a:gd name="adj2" fmla="val 21090342"/>
                  <a:gd name="adj3" fmla="val 1381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막힌 원호 86">
                <a:extLst>
                  <a:ext uri="{FF2B5EF4-FFF2-40B4-BE49-F238E27FC236}">
                    <a16:creationId xmlns:a16="http://schemas.microsoft.com/office/drawing/2014/main" id="{9795D1D6-6961-4DB6-8A19-132161DF60D8}"/>
                  </a:ext>
                </a:extLst>
              </p:cNvPr>
              <p:cNvSpPr/>
              <p:nvPr/>
            </p:nvSpPr>
            <p:spPr>
              <a:xfrm rot="10800000">
                <a:off x="2400621" y="5159931"/>
                <a:ext cx="502024" cy="498917"/>
              </a:xfrm>
              <a:prstGeom prst="blockArc">
                <a:avLst>
                  <a:gd name="adj1" fmla="val 10800000"/>
                  <a:gd name="adj2" fmla="val 21090342"/>
                  <a:gd name="adj3" fmla="val 1381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C187A7E-C857-41A3-A291-3039B91CB3FE}"/>
                </a:ext>
              </a:extLst>
            </p:cNvPr>
            <p:cNvGrpSpPr/>
            <p:nvPr/>
          </p:nvGrpSpPr>
          <p:grpSpPr>
            <a:xfrm>
              <a:off x="1972235" y="5275410"/>
              <a:ext cx="621580" cy="327557"/>
              <a:chOff x="1972235" y="5159931"/>
              <a:chExt cx="930410" cy="577481"/>
            </a:xfrm>
          </p:grpSpPr>
          <p:sp>
            <p:nvSpPr>
              <p:cNvPr id="90" name="막힌 원호 89">
                <a:extLst>
                  <a:ext uri="{FF2B5EF4-FFF2-40B4-BE49-F238E27FC236}">
                    <a16:creationId xmlns:a16="http://schemas.microsoft.com/office/drawing/2014/main" id="{5339CD2C-CC78-46BA-A0EA-34C922A49005}"/>
                  </a:ext>
                </a:extLst>
              </p:cNvPr>
              <p:cNvSpPr/>
              <p:nvPr/>
            </p:nvSpPr>
            <p:spPr>
              <a:xfrm>
                <a:off x="1972235" y="5238495"/>
                <a:ext cx="502024" cy="498917"/>
              </a:xfrm>
              <a:prstGeom prst="blockArc">
                <a:avLst>
                  <a:gd name="adj1" fmla="val 10800000"/>
                  <a:gd name="adj2" fmla="val 21090342"/>
                  <a:gd name="adj3" fmla="val 1381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막힌 원호 90">
                <a:extLst>
                  <a:ext uri="{FF2B5EF4-FFF2-40B4-BE49-F238E27FC236}">
                    <a16:creationId xmlns:a16="http://schemas.microsoft.com/office/drawing/2014/main" id="{9DBE66AE-046A-40EB-8534-9736497E54B3}"/>
                  </a:ext>
                </a:extLst>
              </p:cNvPr>
              <p:cNvSpPr/>
              <p:nvPr/>
            </p:nvSpPr>
            <p:spPr>
              <a:xfrm rot="10800000">
                <a:off x="2400621" y="5159931"/>
                <a:ext cx="502024" cy="498917"/>
              </a:xfrm>
              <a:prstGeom prst="blockArc">
                <a:avLst>
                  <a:gd name="adj1" fmla="val 10800000"/>
                  <a:gd name="adj2" fmla="val 21090342"/>
                  <a:gd name="adj3" fmla="val 13819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1033A6AE-94AF-4C47-B041-55AC3AE7D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:a16="http://schemas.microsoft.com/office/drawing/2014/main" id="{243F7BF7-1963-4CBB-ACA7-6C602101F4D8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98" name="그래픽 97" descr="식물 단색으로 채워진">
              <a:extLst>
                <a:ext uri="{FF2B5EF4-FFF2-40B4-BE49-F238E27FC236}">
                  <a16:creationId xmlns:a16="http://schemas.microsoft.com/office/drawing/2014/main" id="{937C9256-569B-4BD0-96A6-54837B42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99" name="그래픽 98" descr="화폐 단색으로 채워진">
              <a:extLst>
                <a:ext uri="{FF2B5EF4-FFF2-40B4-BE49-F238E27FC236}">
                  <a16:creationId xmlns:a16="http://schemas.microsoft.com/office/drawing/2014/main" id="{1B6F0C28-4AEF-436D-8410-BEDDFCBF5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100" name="그래픽 99" descr="지수 그래프 단색으로 채워진">
              <a:extLst>
                <a:ext uri="{FF2B5EF4-FFF2-40B4-BE49-F238E27FC236}">
                  <a16:creationId xmlns:a16="http://schemas.microsoft.com/office/drawing/2014/main" id="{C647A94E-8239-44D7-8038-EA540147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4E20B3EE-9B60-458F-BF36-622C37AC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" name="그래픽 101" descr="클립보드 단색으로 채워진">
            <a:extLst>
              <a:ext uri="{FF2B5EF4-FFF2-40B4-BE49-F238E27FC236}">
                <a16:creationId xmlns:a16="http://schemas.microsoft.com/office/drawing/2014/main" id="{F69B4C5B-714E-486F-A6DB-AD4505CF7B1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래픽 43" descr="프라페 컵 단색으로 채워진">
            <a:extLst>
              <a:ext uri="{FF2B5EF4-FFF2-40B4-BE49-F238E27FC236}">
                <a16:creationId xmlns:a16="http://schemas.microsoft.com/office/drawing/2014/main" id="{1C3AC927-42E2-4C40-B6DA-9BF15A5D6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068" y="2757308"/>
            <a:ext cx="697281" cy="697281"/>
          </a:xfrm>
          <a:prstGeom prst="rect">
            <a:avLst/>
          </a:prstGeom>
        </p:spPr>
      </p:pic>
      <p:pic>
        <p:nvPicPr>
          <p:cNvPr id="46" name="그래픽 45" descr="물음표 단색으로 채워진">
            <a:extLst>
              <a:ext uri="{FF2B5EF4-FFF2-40B4-BE49-F238E27FC236}">
                <a16:creationId xmlns:a16="http://schemas.microsoft.com/office/drawing/2014/main" id="{3C5D2D87-52E9-45CA-8461-6A87E7814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0187" y="2909491"/>
            <a:ext cx="467546" cy="467546"/>
          </a:xfrm>
          <a:prstGeom prst="rect">
            <a:avLst/>
          </a:prstGeom>
        </p:spPr>
      </p:pic>
      <p:sp>
        <p:nvSpPr>
          <p:cNvPr id="48" name="Rectangle 4">
            <a:extLst>
              <a:ext uri="{FF2B5EF4-FFF2-40B4-BE49-F238E27FC236}">
                <a16:creationId xmlns:a16="http://schemas.microsoft.com/office/drawing/2014/main" id="{F9711A6C-57E6-490C-AF18-F7E0F966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080" y="19757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0C1BD7F-4984-46CC-AC43-E10483C1A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68" y="2082166"/>
            <a:ext cx="1655000" cy="34249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59411-9CCF-4703-948C-A08CAB2E5FF2}"/>
              </a:ext>
            </a:extLst>
          </p:cNvPr>
          <p:cNvSpPr txBox="1"/>
          <p:nvPr/>
        </p:nvSpPr>
        <p:spPr>
          <a:xfrm>
            <a:off x="9504218" y="5689600"/>
            <a:ext cx="157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버튼을 눌렀을 때 색 전환</a:t>
            </a:r>
          </a:p>
        </p:txBody>
      </p:sp>
      <p:pic>
        <p:nvPicPr>
          <p:cNvPr id="4" name="그래픽 3" descr="배지 체크 표시1 단색으로 채워진">
            <a:extLst>
              <a:ext uri="{FF2B5EF4-FFF2-40B4-BE49-F238E27FC236}">
                <a16:creationId xmlns:a16="http://schemas.microsoft.com/office/drawing/2014/main" id="{129C4213-B072-435C-84B1-A127A7D099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7987" y="2452291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7454D-2C92-41A4-93FE-4EAB5F043666}"/>
              </a:ext>
            </a:extLst>
          </p:cNvPr>
          <p:cNvSpPr txBox="1"/>
          <p:nvPr/>
        </p:nvSpPr>
        <p:spPr>
          <a:xfrm>
            <a:off x="2449830" y="2202502"/>
            <a:ext cx="62276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오로지 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버튼 </a:t>
            </a:r>
            <a:r>
              <a:rPr kumimoji="0" lang="en-US" altLang="ko-KR" sz="32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2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만 이용한 주문 방식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저시력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장애인을 위한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4.5:1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이상의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명도 대비</a:t>
            </a:r>
            <a:r>
              <a:rPr lang="en-US" altLang="ko-KR" sz="32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(KWCAG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한국형 웹접근성 지침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버튼을 누르면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색이 전환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되어 사용자가 버튼 눌림을 인식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endParaRPr lang="ko-KR" altLang="en-US" dirty="0"/>
          </a:p>
        </p:txBody>
      </p:sp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890DD978-0D83-4F50-B90D-8F8D58D5F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1067" y="3148437"/>
            <a:ext cx="457200" cy="457200"/>
          </a:xfrm>
          <a:prstGeom prst="rect">
            <a:avLst/>
          </a:prstGeom>
        </p:spPr>
      </p:pic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1E9DAB0D-FAA6-4EC6-80A8-8EABCBFB1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4081" y="4671908"/>
            <a:ext cx="457200" cy="4572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523659-8FCF-4DA2-9D06-FF7E9F1EA6AD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0C1B81-86E9-4210-8FD0-6E9C46C8ED69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3D89009-822A-442E-943A-FEEBF32D3F6E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2CE59E7-D7F0-4A03-A27C-F0E9B29B99C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8C15C0C-090A-42C3-9FE9-5F73F8F141FF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E31E813-A70A-4410-8A52-D02AAE71E653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8F252D7-39A3-49F6-8610-A644AFC41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1AF3CE-1495-46D0-92A8-35A1E87BB980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창의성ㆍ독창성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A9EC197-0EF3-414B-82ED-E52ECDDF5F37}"/>
              </a:ext>
            </a:extLst>
          </p:cNvPr>
          <p:cNvSpPr/>
          <p:nvPr/>
        </p:nvSpPr>
        <p:spPr>
          <a:xfrm>
            <a:off x="1674263" y="1470581"/>
            <a:ext cx="9864147" cy="4845378"/>
          </a:xfrm>
          <a:prstGeom prst="round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2FBECE-6CA1-4ADC-B179-9B2D9429CAA7}"/>
              </a:ext>
            </a:extLst>
          </p:cNvPr>
          <p:cNvSpPr/>
          <p:nvPr/>
        </p:nvSpPr>
        <p:spPr>
          <a:xfrm>
            <a:off x="4544177" y="1021166"/>
            <a:ext cx="3842343" cy="8263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간편한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UI/UX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구성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1C0E70F6-1BB9-4129-B5E1-E4FCDBC2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B551A8C2-562F-47FD-BACA-4C12082C6082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9" name="그래픽 68" descr="식물 단색으로 채워진">
              <a:extLst>
                <a:ext uri="{FF2B5EF4-FFF2-40B4-BE49-F238E27FC236}">
                  <a16:creationId xmlns:a16="http://schemas.microsoft.com/office/drawing/2014/main" id="{9B4DCF6B-D3B5-4E90-ACFF-743C4DE7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0" name="그래픽 69" descr="화폐 단색으로 채워진">
              <a:extLst>
                <a:ext uri="{FF2B5EF4-FFF2-40B4-BE49-F238E27FC236}">
                  <a16:creationId xmlns:a16="http://schemas.microsoft.com/office/drawing/2014/main" id="{E663EA42-8BC2-4B3E-A2EE-FDD71B3F8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1" name="그래픽 70" descr="지수 그래프 단색으로 채워진">
              <a:extLst>
                <a:ext uri="{FF2B5EF4-FFF2-40B4-BE49-F238E27FC236}">
                  <a16:creationId xmlns:a16="http://schemas.microsoft.com/office/drawing/2014/main" id="{5761BA2F-06D8-4F8D-97F6-3200BA838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A5D6FA9-AAF7-4DBC-812F-2A4981060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3" name="그래픽 72" descr="클립보드 단색으로 채워진">
            <a:extLst>
              <a:ext uri="{FF2B5EF4-FFF2-40B4-BE49-F238E27FC236}">
                <a16:creationId xmlns:a16="http://schemas.microsoft.com/office/drawing/2014/main" id="{1A725CC4-20DA-4065-B116-FBA8AF52B11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6182338-CF1D-40D8-A1C1-74ACBA392FC6}"/>
              </a:ext>
            </a:extLst>
          </p:cNvPr>
          <p:cNvSpPr/>
          <p:nvPr/>
        </p:nvSpPr>
        <p:spPr>
          <a:xfrm>
            <a:off x="1674263" y="1470581"/>
            <a:ext cx="9864147" cy="4845378"/>
          </a:xfrm>
          <a:prstGeom prst="round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44" name="그래픽 43" descr="프라페 컵 단색으로 채워진">
            <a:extLst>
              <a:ext uri="{FF2B5EF4-FFF2-40B4-BE49-F238E27FC236}">
                <a16:creationId xmlns:a16="http://schemas.microsoft.com/office/drawing/2014/main" id="{1C3AC927-42E2-4C40-B6DA-9BF15A5D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068" y="2757308"/>
            <a:ext cx="697281" cy="697281"/>
          </a:xfrm>
          <a:prstGeom prst="rect">
            <a:avLst/>
          </a:prstGeom>
        </p:spPr>
      </p:pic>
      <p:pic>
        <p:nvPicPr>
          <p:cNvPr id="46" name="그래픽 45" descr="물음표 단색으로 채워진">
            <a:extLst>
              <a:ext uri="{FF2B5EF4-FFF2-40B4-BE49-F238E27FC236}">
                <a16:creationId xmlns:a16="http://schemas.microsoft.com/office/drawing/2014/main" id="{3C5D2D87-52E9-45CA-8461-6A87E781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187" y="2909491"/>
            <a:ext cx="467546" cy="46754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2FBECE-6CA1-4ADC-B179-9B2D9429CAA7}"/>
              </a:ext>
            </a:extLst>
          </p:cNvPr>
          <p:cNvSpPr/>
          <p:nvPr/>
        </p:nvSpPr>
        <p:spPr>
          <a:xfrm>
            <a:off x="5496692" y="937946"/>
            <a:ext cx="2068306" cy="8263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음식 추천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33" name="그래픽 32" descr="쇼핑 바구니 윤곽선">
            <a:extLst>
              <a:ext uri="{FF2B5EF4-FFF2-40B4-BE49-F238E27FC236}">
                <a16:creationId xmlns:a16="http://schemas.microsoft.com/office/drawing/2014/main" id="{0D7019DA-164A-4671-BCD9-24C78A1C1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5416" y="2311638"/>
            <a:ext cx="1551809" cy="1430680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569B7B4B-7375-4321-8767-BC802DFB2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3467" y="3698132"/>
            <a:ext cx="1738681" cy="1738681"/>
          </a:xfrm>
          <a:prstGeom prst="rect">
            <a:avLst/>
          </a:prstGeom>
        </p:spPr>
      </p:pic>
      <p:pic>
        <p:nvPicPr>
          <p:cNvPr id="38" name="_x399450456">
            <a:extLst>
              <a:ext uri="{FF2B5EF4-FFF2-40B4-BE49-F238E27FC236}">
                <a16:creationId xmlns:a16="http://schemas.microsoft.com/office/drawing/2014/main" id="{3A4B784F-851A-49E7-B3CC-4507C099E397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78" y="2445609"/>
            <a:ext cx="1503648" cy="310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77F0117-85D9-4632-A7DA-79C271904F2C}"/>
              </a:ext>
            </a:extLst>
          </p:cNvPr>
          <p:cNvGrpSpPr/>
          <p:nvPr/>
        </p:nvGrpSpPr>
        <p:grpSpPr>
          <a:xfrm>
            <a:off x="3948277" y="3027051"/>
            <a:ext cx="1518297" cy="924179"/>
            <a:chOff x="3844580" y="3149600"/>
            <a:chExt cx="1518297" cy="924179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BFAC4D94-6FBB-4809-90D3-FDD91A45B650}"/>
                </a:ext>
              </a:extLst>
            </p:cNvPr>
            <p:cNvSpPr/>
            <p:nvPr/>
          </p:nvSpPr>
          <p:spPr>
            <a:xfrm>
              <a:off x="3844580" y="3149600"/>
              <a:ext cx="1518297" cy="924179"/>
            </a:xfrm>
            <a:prstGeom prst="wedgeRoundRectCallout">
              <a:avLst>
                <a:gd name="adj1" fmla="val -44697"/>
                <a:gd name="adj2" fmla="val 74850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pic>
          <p:nvPicPr>
            <p:cNvPr id="42" name="그래픽 41" descr="프라페 컵 단색으로 채워진">
              <a:extLst>
                <a:ext uri="{FF2B5EF4-FFF2-40B4-BE49-F238E27FC236}">
                  <a16:creationId xmlns:a16="http://schemas.microsoft.com/office/drawing/2014/main" id="{F208DD59-8FFE-4891-89A8-89C51D6C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10565" y="3280431"/>
              <a:ext cx="601137" cy="601137"/>
            </a:xfrm>
            <a:prstGeom prst="rect">
              <a:avLst/>
            </a:prstGeom>
          </p:spPr>
        </p:pic>
        <p:pic>
          <p:nvPicPr>
            <p:cNvPr id="37" name="그래픽 36" descr="물음표 단색으로 채워진">
              <a:extLst>
                <a:ext uri="{FF2B5EF4-FFF2-40B4-BE49-F238E27FC236}">
                  <a16:creationId xmlns:a16="http://schemas.microsoft.com/office/drawing/2014/main" id="{3D2F7F78-FC8E-41A1-BE24-9DBF559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03728" y="3410149"/>
              <a:ext cx="403079" cy="40307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87EABC1-CF70-494A-991F-5CDBE853B2D1}"/>
              </a:ext>
            </a:extLst>
          </p:cNvPr>
          <p:cNvSpPr txBox="1"/>
          <p:nvPr/>
        </p:nvSpPr>
        <p:spPr>
          <a:xfrm>
            <a:off x="8319752" y="2802768"/>
            <a:ext cx="270128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사용자의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선택의 폭 증가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판매자의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매출 증가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endParaRPr lang="ko-KR" altLang="en-US" dirty="0"/>
          </a:p>
        </p:txBody>
      </p:sp>
      <p:pic>
        <p:nvPicPr>
          <p:cNvPr id="35" name="그래픽 34" descr="배지 체크 표시1 단색으로 채워진">
            <a:extLst>
              <a:ext uri="{FF2B5EF4-FFF2-40B4-BE49-F238E27FC236}">
                <a16:creationId xmlns:a16="http://schemas.microsoft.com/office/drawing/2014/main" id="{3130F2EE-5BCF-4CF0-A7D2-74985B1177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93093" y="2893272"/>
            <a:ext cx="457200" cy="457200"/>
          </a:xfrm>
          <a:prstGeom prst="rect">
            <a:avLst/>
          </a:prstGeom>
        </p:spPr>
      </p:pic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8A96F47C-CD81-46C8-A02D-1028D166A2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4518" y="4402704"/>
            <a:ext cx="457200" cy="4572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C11798A-93D7-4437-8A78-11B9B3D8A5F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D90EA2E-F10A-4F0D-A19E-D402B9B79BC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9FA0B4B-B6E5-4365-B76C-C2171DFA7120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6646E48-9330-486E-BB92-91FF6D47734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A4566BA-11DA-4B62-A27B-920D1F85E56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D725D08-C612-486B-A6E8-17BBB0D28E2E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FE0F582C-D34B-4664-8E46-ECE25A521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605693-7D14-40CB-BA39-1FB42AD2A4CA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창의성ㆍ독창성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5D536D-B874-49A1-BA88-E68099514CC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3982" y="2887625"/>
            <a:ext cx="589771" cy="582112"/>
          </a:xfrm>
          <a:prstGeom prst="rect">
            <a:avLst/>
          </a:prstGeom>
        </p:spPr>
      </p:pic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AEDE9FEB-FAF5-455F-B574-D4E1A41A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50F9C287-6762-459E-A5DA-414B26BB1D2F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7" name="그래픽 76" descr="식물 단색으로 채워진">
              <a:extLst>
                <a:ext uri="{FF2B5EF4-FFF2-40B4-BE49-F238E27FC236}">
                  <a16:creationId xmlns:a16="http://schemas.microsoft.com/office/drawing/2014/main" id="{586724CC-CAE2-4B97-9F7E-34179836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8" name="그래픽 77" descr="화폐 단색으로 채워진">
              <a:extLst>
                <a:ext uri="{FF2B5EF4-FFF2-40B4-BE49-F238E27FC236}">
                  <a16:creationId xmlns:a16="http://schemas.microsoft.com/office/drawing/2014/main" id="{FB66EC38-D916-4873-A8BA-D07317BA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9" name="그래픽 78" descr="지수 그래프 단색으로 채워진">
              <a:extLst>
                <a:ext uri="{FF2B5EF4-FFF2-40B4-BE49-F238E27FC236}">
                  <a16:creationId xmlns:a16="http://schemas.microsoft.com/office/drawing/2014/main" id="{EEC70232-5E5D-4CB1-8B2A-577F1955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D3A90E80-7FAD-420B-9A55-CA4B8EB0F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" name="그래픽 80" descr="클립보드 단색으로 채워진">
            <a:extLst>
              <a:ext uri="{FF2B5EF4-FFF2-40B4-BE49-F238E27FC236}">
                <a16:creationId xmlns:a16="http://schemas.microsoft.com/office/drawing/2014/main" id="{D1D1AC21-9C6B-45F6-81DB-6917F4873EF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래픽 43" descr="프라페 컵 단색으로 채워진">
            <a:extLst>
              <a:ext uri="{FF2B5EF4-FFF2-40B4-BE49-F238E27FC236}">
                <a16:creationId xmlns:a16="http://schemas.microsoft.com/office/drawing/2014/main" id="{1C3AC927-42E2-4C40-B6DA-9BF15A5D6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068" y="2757308"/>
            <a:ext cx="697281" cy="697281"/>
          </a:xfrm>
          <a:prstGeom prst="rect">
            <a:avLst/>
          </a:prstGeom>
        </p:spPr>
      </p:pic>
      <p:pic>
        <p:nvPicPr>
          <p:cNvPr id="46" name="그래픽 45" descr="물음표 단색으로 채워진">
            <a:extLst>
              <a:ext uri="{FF2B5EF4-FFF2-40B4-BE49-F238E27FC236}">
                <a16:creationId xmlns:a16="http://schemas.microsoft.com/office/drawing/2014/main" id="{3C5D2D87-52E9-45CA-8461-6A87E7814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0187" y="2909491"/>
            <a:ext cx="467546" cy="467546"/>
          </a:xfrm>
          <a:prstGeom prst="rect">
            <a:avLst/>
          </a:prstGeom>
        </p:spPr>
      </p:pic>
      <p:sp>
        <p:nvSpPr>
          <p:cNvPr id="48" name="Rectangle 4">
            <a:extLst>
              <a:ext uri="{FF2B5EF4-FFF2-40B4-BE49-F238E27FC236}">
                <a16:creationId xmlns:a16="http://schemas.microsoft.com/office/drawing/2014/main" id="{F9711A6C-57E6-490C-AF18-F7E0F966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080" y="19757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97E3110-562C-4592-B2D5-69957447511C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196E0F-1CE8-4917-B5E8-EBBE10039741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3E88B56-4F79-4549-8394-093116A381E4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A3723ED-1C35-4246-A85D-CBBB25C9048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E3C0EA7-AEFF-4604-BC39-A8FCDB59F5C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D07AF3E-0BC3-4DFC-9BC3-79330EC7596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778A379-A19F-46B3-9EB1-08FB7FDD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7039B6-CE4B-4B9C-9B7B-F42E296E872D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3E7AB04E-76B0-4CA5-841F-473964036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973D4B-7E4A-4220-8A55-651F160CB02F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0" name="그래픽 69" descr="식물 단색으로 채워진">
              <a:extLst>
                <a:ext uri="{FF2B5EF4-FFF2-40B4-BE49-F238E27FC236}">
                  <a16:creationId xmlns:a16="http://schemas.microsoft.com/office/drawing/2014/main" id="{C6700EF6-809E-4F03-B7B2-BEC42A08C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1" name="그래픽 70" descr="화폐 단색으로 채워진">
              <a:extLst>
                <a:ext uri="{FF2B5EF4-FFF2-40B4-BE49-F238E27FC236}">
                  <a16:creationId xmlns:a16="http://schemas.microsoft.com/office/drawing/2014/main" id="{19935510-B43D-4038-B5D2-B7AC29D9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2" name="그래픽 71" descr="지수 그래프 단색으로 채워진">
              <a:extLst>
                <a:ext uri="{FF2B5EF4-FFF2-40B4-BE49-F238E27FC236}">
                  <a16:creationId xmlns:a16="http://schemas.microsoft.com/office/drawing/2014/main" id="{FAD5CFD8-C332-467F-BE59-A00D5DAF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D41BCBA-B591-43A2-8BA7-55221728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그래픽 73" descr="클립보드 단색으로 채워진">
            <a:extLst>
              <a:ext uri="{FF2B5EF4-FFF2-40B4-BE49-F238E27FC236}">
                <a16:creationId xmlns:a16="http://schemas.microsoft.com/office/drawing/2014/main" id="{16A1D430-28D2-4EA1-A688-8AAC278DCA9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404E18-27D1-4818-A15B-738B5730B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9598"/>
              </p:ext>
            </p:extLst>
          </p:nvPr>
        </p:nvGraphicFramePr>
        <p:xfrm>
          <a:off x="1418542" y="894669"/>
          <a:ext cx="10400030" cy="574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66">
                  <a:extLst>
                    <a:ext uri="{9D8B030D-6E8A-4147-A177-3AD203B41FA5}">
                      <a16:colId xmlns:a16="http://schemas.microsoft.com/office/drawing/2014/main" val="2531115742"/>
                    </a:ext>
                  </a:extLst>
                </a:gridCol>
                <a:gridCol w="2127441">
                  <a:extLst>
                    <a:ext uri="{9D8B030D-6E8A-4147-A177-3AD203B41FA5}">
                      <a16:colId xmlns:a16="http://schemas.microsoft.com/office/drawing/2014/main" val="2221818932"/>
                    </a:ext>
                  </a:extLst>
                </a:gridCol>
                <a:gridCol w="2127441">
                  <a:extLst>
                    <a:ext uri="{9D8B030D-6E8A-4147-A177-3AD203B41FA5}">
                      <a16:colId xmlns:a16="http://schemas.microsoft.com/office/drawing/2014/main" val="3570388506"/>
                    </a:ext>
                  </a:extLst>
                </a:gridCol>
                <a:gridCol w="2127441">
                  <a:extLst>
                    <a:ext uri="{9D8B030D-6E8A-4147-A177-3AD203B41FA5}">
                      <a16:colId xmlns:a16="http://schemas.microsoft.com/office/drawing/2014/main" val="476935534"/>
                    </a:ext>
                  </a:extLst>
                </a:gridCol>
                <a:gridCol w="2127441">
                  <a:extLst>
                    <a:ext uri="{9D8B030D-6E8A-4147-A177-3AD203B41FA5}">
                      <a16:colId xmlns:a16="http://schemas.microsoft.com/office/drawing/2014/main" val="1045251315"/>
                    </a:ext>
                  </a:extLst>
                </a:gridCol>
              </a:tblGrid>
              <a:tr h="1145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비교항목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일반 키오스크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배리어프리</a:t>
                      </a:r>
                      <a:endParaRPr lang="en-US" altLang="ko-KR" sz="2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장애인</a:t>
                      </a:r>
                      <a:r>
                        <a:rPr lang="en-US" altLang="ko-KR" sz="1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노약자까지 고려한 키오스크</a:t>
                      </a:r>
                      <a:r>
                        <a:rPr lang="en-US" altLang="ko-KR" sz="1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네이버 </a:t>
                      </a:r>
                      <a:endParaRPr lang="en-US" altLang="ko-KR" sz="2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테이블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Blind-Kiosk</a:t>
                      </a:r>
                      <a:endParaRPr lang="ko-KR" altLang="en-US" sz="2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27627"/>
                  </a:ext>
                </a:extLst>
              </a:tr>
              <a:tr h="115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표현방식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  <a:r>
                        <a:rPr lang="en-US" altLang="ko-KR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청각</a:t>
                      </a:r>
                      <a:r>
                        <a:rPr lang="en-US" altLang="ko-KR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촉각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청각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84332"/>
                  </a:ext>
                </a:extLst>
              </a:tr>
              <a:tr h="115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간편한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UI/UX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(for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시각장애인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63091"/>
                  </a:ext>
                </a:extLst>
              </a:tr>
              <a:tr h="115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물리적 접근성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(for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시각장애인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49003"/>
                  </a:ext>
                </a:extLst>
              </a:tr>
              <a:tr h="115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휴대성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4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996115"/>
                  </a:ext>
                </a:extLst>
              </a:tr>
            </a:tbl>
          </a:graphicData>
        </a:graphic>
      </p:graphicFrame>
      <p:sp>
        <p:nvSpPr>
          <p:cNvPr id="29" name="액자 28">
            <a:extLst>
              <a:ext uri="{FF2B5EF4-FFF2-40B4-BE49-F238E27FC236}">
                <a16:creationId xmlns:a16="http://schemas.microsoft.com/office/drawing/2014/main" id="{5E25AD4E-0E30-417D-A923-91670DD5AE5A}"/>
              </a:ext>
            </a:extLst>
          </p:cNvPr>
          <p:cNvSpPr/>
          <p:nvPr/>
        </p:nvSpPr>
        <p:spPr>
          <a:xfrm>
            <a:off x="9700181" y="894669"/>
            <a:ext cx="2118391" cy="5752368"/>
          </a:xfrm>
          <a:prstGeom prst="frame">
            <a:avLst>
              <a:gd name="adj1" fmla="val 280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7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01E2E2-7C60-493A-B774-EB260C83B1C9}"/>
              </a:ext>
            </a:extLst>
          </p:cNvPr>
          <p:cNvGrpSpPr/>
          <p:nvPr/>
        </p:nvGrpSpPr>
        <p:grpSpPr>
          <a:xfrm>
            <a:off x="2975139" y="1170114"/>
            <a:ext cx="7394357" cy="1292304"/>
            <a:chOff x="3521901" y="1170114"/>
            <a:chExt cx="7394357" cy="12923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4FEBB7-6CD6-4C1B-93DA-50FCA15D6902}"/>
                </a:ext>
              </a:extLst>
            </p:cNvPr>
            <p:cNvGrpSpPr/>
            <p:nvPr/>
          </p:nvGrpSpPr>
          <p:grpSpPr>
            <a:xfrm>
              <a:off x="3521901" y="1170114"/>
              <a:ext cx="1292304" cy="1292304"/>
              <a:chOff x="8250148" y="3405876"/>
              <a:chExt cx="1292304" cy="1292304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FBC905C-EE54-452B-8D44-2900BAD36271}"/>
                  </a:ext>
                </a:extLst>
              </p:cNvPr>
              <p:cNvSpPr/>
              <p:nvPr/>
            </p:nvSpPr>
            <p:spPr>
              <a:xfrm>
                <a:off x="8250148" y="3405876"/>
                <a:ext cx="1292304" cy="129230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269">
                <a:extLst>
                  <a:ext uri="{FF2B5EF4-FFF2-40B4-BE49-F238E27FC236}">
                    <a16:creationId xmlns:a16="http://schemas.microsoft.com/office/drawing/2014/main" id="{084AD650-048C-47A3-A125-A2AEEADBD7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8617" y="3741347"/>
                <a:ext cx="587375" cy="587375"/>
              </a:xfrm>
              <a:custGeom>
                <a:avLst/>
                <a:gdLst>
                  <a:gd name="T0" fmla="*/ 186 w 192"/>
                  <a:gd name="T1" fmla="*/ 81 h 192"/>
                  <a:gd name="T2" fmla="*/ 169 w 192"/>
                  <a:gd name="T3" fmla="*/ 81 h 192"/>
                  <a:gd name="T4" fmla="*/ 159 w 192"/>
                  <a:gd name="T5" fmla="*/ 55 h 192"/>
                  <a:gd name="T6" fmla="*/ 171 w 192"/>
                  <a:gd name="T7" fmla="*/ 43 h 192"/>
                  <a:gd name="T8" fmla="*/ 171 w 192"/>
                  <a:gd name="T9" fmla="*/ 35 h 192"/>
                  <a:gd name="T10" fmla="*/ 158 w 192"/>
                  <a:gd name="T11" fmla="*/ 22 h 192"/>
                  <a:gd name="T12" fmla="*/ 149 w 192"/>
                  <a:gd name="T13" fmla="*/ 22 h 192"/>
                  <a:gd name="T14" fmla="*/ 137 w 192"/>
                  <a:gd name="T15" fmla="*/ 34 h 192"/>
                  <a:gd name="T16" fmla="*/ 111 w 192"/>
                  <a:gd name="T17" fmla="*/ 23 h 192"/>
                  <a:gd name="T18" fmla="*/ 111 w 192"/>
                  <a:gd name="T19" fmla="*/ 6 h 192"/>
                  <a:gd name="T20" fmla="*/ 105 w 192"/>
                  <a:gd name="T21" fmla="*/ 0 h 192"/>
                  <a:gd name="T22" fmla="*/ 87 w 192"/>
                  <a:gd name="T23" fmla="*/ 0 h 192"/>
                  <a:gd name="T24" fmla="*/ 81 w 192"/>
                  <a:gd name="T25" fmla="*/ 6 h 192"/>
                  <a:gd name="T26" fmla="*/ 81 w 192"/>
                  <a:gd name="T27" fmla="*/ 23 h 192"/>
                  <a:gd name="T28" fmla="*/ 55 w 192"/>
                  <a:gd name="T29" fmla="*/ 34 h 192"/>
                  <a:gd name="T30" fmla="*/ 43 w 192"/>
                  <a:gd name="T31" fmla="*/ 22 h 192"/>
                  <a:gd name="T32" fmla="*/ 35 w 192"/>
                  <a:gd name="T33" fmla="*/ 22 h 192"/>
                  <a:gd name="T34" fmla="*/ 22 w 192"/>
                  <a:gd name="T35" fmla="*/ 35 h 192"/>
                  <a:gd name="T36" fmla="*/ 22 w 192"/>
                  <a:gd name="T37" fmla="*/ 43 h 192"/>
                  <a:gd name="T38" fmla="*/ 34 w 192"/>
                  <a:gd name="T39" fmla="*/ 55 h 192"/>
                  <a:gd name="T40" fmla="*/ 23 w 192"/>
                  <a:gd name="T41" fmla="*/ 81 h 192"/>
                  <a:gd name="T42" fmla="*/ 6 w 192"/>
                  <a:gd name="T43" fmla="*/ 81 h 192"/>
                  <a:gd name="T44" fmla="*/ 0 w 192"/>
                  <a:gd name="T45" fmla="*/ 87 h 192"/>
                  <a:gd name="T46" fmla="*/ 0 w 192"/>
                  <a:gd name="T47" fmla="*/ 105 h 192"/>
                  <a:gd name="T48" fmla="*/ 6 w 192"/>
                  <a:gd name="T49" fmla="*/ 111 h 192"/>
                  <a:gd name="T50" fmla="*/ 23 w 192"/>
                  <a:gd name="T51" fmla="*/ 111 h 192"/>
                  <a:gd name="T52" fmla="*/ 34 w 192"/>
                  <a:gd name="T53" fmla="*/ 137 h 192"/>
                  <a:gd name="T54" fmla="*/ 22 w 192"/>
                  <a:gd name="T55" fmla="*/ 149 h 192"/>
                  <a:gd name="T56" fmla="*/ 22 w 192"/>
                  <a:gd name="T57" fmla="*/ 158 h 192"/>
                  <a:gd name="T58" fmla="*/ 35 w 192"/>
                  <a:gd name="T59" fmla="*/ 171 h 192"/>
                  <a:gd name="T60" fmla="*/ 43 w 192"/>
                  <a:gd name="T61" fmla="*/ 171 h 192"/>
                  <a:gd name="T62" fmla="*/ 55 w 192"/>
                  <a:gd name="T63" fmla="*/ 159 h 192"/>
                  <a:gd name="T64" fmla="*/ 81 w 192"/>
                  <a:gd name="T65" fmla="*/ 170 h 192"/>
                  <a:gd name="T66" fmla="*/ 81 w 192"/>
                  <a:gd name="T67" fmla="*/ 186 h 192"/>
                  <a:gd name="T68" fmla="*/ 87 w 192"/>
                  <a:gd name="T69" fmla="*/ 192 h 192"/>
                  <a:gd name="T70" fmla="*/ 105 w 192"/>
                  <a:gd name="T71" fmla="*/ 192 h 192"/>
                  <a:gd name="T72" fmla="*/ 111 w 192"/>
                  <a:gd name="T73" fmla="*/ 186 h 192"/>
                  <a:gd name="T74" fmla="*/ 111 w 192"/>
                  <a:gd name="T75" fmla="*/ 170 h 192"/>
                  <a:gd name="T76" fmla="*/ 137 w 192"/>
                  <a:gd name="T77" fmla="*/ 159 h 192"/>
                  <a:gd name="T78" fmla="*/ 149 w 192"/>
                  <a:gd name="T79" fmla="*/ 171 h 192"/>
                  <a:gd name="T80" fmla="*/ 158 w 192"/>
                  <a:gd name="T81" fmla="*/ 171 h 192"/>
                  <a:gd name="T82" fmla="*/ 171 w 192"/>
                  <a:gd name="T83" fmla="*/ 158 h 192"/>
                  <a:gd name="T84" fmla="*/ 171 w 192"/>
                  <a:gd name="T85" fmla="*/ 149 h 192"/>
                  <a:gd name="T86" fmla="*/ 159 w 192"/>
                  <a:gd name="T87" fmla="*/ 137 h 192"/>
                  <a:gd name="T88" fmla="*/ 169 w 192"/>
                  <a:gd name="T89" fmla="*/ 111 h 192"/>
                  <a:gd name="T90" fmla="*/ 186 w 192"/>
                  <a:gd name="T91" fmla="*/ 111 h 192"/>
                  <a:gd name="T92" fmla="*/ 192 w 192"/>
                  <a:gd name="T93" fmla="*/ 105 h 192"/>
                  <a:gd name="T94" fmla="*/ 192 w 192"/>
                  <a:gd name="T95" fmla="*/ 87 h 192"/>
                  <a:gd name="T96" fmla="*/ 186 w 192"/>
                  <a:gd name="T97" fmla="*/ 81 h 192"/>
                  <a:gd name="T98" fmla="*/ 96 w 192"/>
                  <a:gd name="T99" fmla="*/ 134 h 192"/>
                  <a:gd name="T100" fmla="*/ 59 w 192"/>
                  <a:gd name="T101" fmla="*/ 96 h 192"/>
                  <a:gd name="T102" fmla="*/ 96 w 192"/>
                  <a:gd name="T103" fmla="*/ 59 h 192"/>
                  <a:gd name="T104" fmla="*/ 134 w 192"/>
                  <a:gd name="T105" fmla="*/ 96 h 192"/>
                  <a:gd name="T106" fmla="*/ 96 w 192"/>
                  <a:gd name="T107" fmla="*/ 13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92">
                    <a:moveTo>
                      <a:pt x="186" y="81"/>
                    </a:moveTo>
                    <a:cubicBezTo>
                      <a:pt x="169" y="81"/>
                      <a:pt x="169" y="81"/>
                      <a:pt x="169" y="81"/>
                    </a:cubicBezTo>
                    <a:cubicBezTo>
                      <a:pt x="168" y="72"/>
                      <a:pt x="164" y="63"/>
                      <a:pt x="159" y="55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3" y="41"/>
                      <a:pt x="173" y="37"/>
                      <a:pt x="171" y="35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5" y="20"/>
                      <a:pt x="152" y="20"/>
                      <a:pt x="149" y="22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0" y="29"/>
                      <a:pt x="121" y="25"/>
                      <a:pt x="111" y="23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3"/>
                      <a:pt x="109" y="0"/>
                      <a:pt x="10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4" y="0"/>
                      <a:pt x="81" y="3"/>
                      <a:pt x="81" y="6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72" y="25"/>
                      <a:pt x="63" y="29"/>
                      <a:pt x="55" y="34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1" y="20"/>
                      <a:pt x="37" y="20"/>
                      <a:pt x="35" y="22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0" y="37"/>
                      <a:pt x="20" y="41"/>
                      <a:pt x="22" y="43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9" y="63"/>
                      <a:pt x="25" y="72"/>
                      <a:pt x="23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3" y="81"/>
                      <a:pt x="0" y="84"/>
                      <a:pt x="0" y="87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9"/>
                      <a:pt x="3" y="111"/>
                      <a:pt x="6" y="111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5" y="121"/>
                      <a:pt x="29" y="130"/>
                      <a:pt x="34" y="137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0" y="152"/>
                      <a:pt x="20" y="156"/>
                      <a:pt x="22" y="158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7" y="173"/>
                      <a:pt x="41" y="173"/>
                      <a:pt x="43" y="171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63" y="164"/>
                      <a:pt x="72" y="168"/>
                      <a:pt x="81" y="170"/>
                    </a:cubicBezTo>
                    <a:cubicBezTo>
                      <a:pt x="81" y="186"/>
                      <a:pt x="81" y="186"/>
                      <a:pt x="81" y="186"/>
                    </a:cubicBezTo>
                    <a:cubicBezTo>
                      <a:pt x="81" y="190"/>
                      <a:pt x="84" y="192"/>
                      <a:pt x="87" y="192"/>
                    </a:cubicBezTo>
                    <a:cubicBezTo>
                      <a:pt x="105" y="192"/>
                      <a:pt x="105" y="192"/>
                      <a:pt x="105" y="192"/>
                    </a:cubicBezTo>
                    <a:cubicBezTo>
                      <a:pt x="109" y="192"/>
                      <a:pt x="111" y="190"/>
                      <a:pt x="111" y="186"/>
                    </a:cubicBezTo>
                    <a:cubicBezTo>
                      <a:pt x="111" y="170"/>
                      <a:pt x="111" y="170"/>
                      <a:pt x="111" y="170"/>
                    </a:cubicBezTo>
                    <a:cubicBezTo>
                      <a:pt x="121" y="168"/>
                      <a:pt x="130" y="164"/>
                      <a:pt x="137" y="159"/>
                    </a:cubicBezTo>
                    <a:cubicBezTo>
                      <a:pt x="149" y="171"/>
                      <a:pt x="149" y="171"/>
                      <a:pt x="149" y="171"/>
                    </a:cubicBezTo>
                    <a:cubicBezTo>
                      <a:pt x="152" y="173"/>
                      <a:pt x="155" y="173"/>
                      <a:pt x="158" y="171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3" y="156"/>
                      <a:pt x="173" y="152"/>
                      <a:pt x="171" y="149"/>
                    </a:cubicBezTo>
                    <a:cubicBezTo>
                      <a:pt x="159" y="137"/>
                      <a:pt x="159" y="137"/>
                      <a:pt x="159" y="137"/>
                    </a:cubicBezTo>
                    <a:cubicBezTo>
                      <a:pt x="164" y="130"/>
                      <a:pt x="168" y="121"/>
                      <a:pt x="169" y="111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90" y="111"/>
                      <a:pt x="192" y="109"/>
                      <a:pt x="192" y="105"/>
                    </a:cubicBezTo>
                    <a:cubicBezTo>
                      <a:pt x="192" y="87"/>
                      <a:pt x="192" y="87"/>
                      <a:pt x="192" y="87"/>
                    </a:cubicBezTo>
                    <a:cubicBezTo>
                      <a:pt x="192" y="84"/>
                      <a:pt x="190" y="81"/>
                      <a:pt x="186" y="81"/>
                    </a:cubicBezTo>
                    <a:close/>
                    <a:moveTo>
                      <a:pt x="96" y="134"/>
                    </a:moveTo>
                    <a:cubicBezTo>
                      <a:pt x="75" y="134"/>
                      <a:pt x="59" y="117"/>
                      <a:pt x="59" y="96"/>
                    </a:cubicBezTo>
                    <a:cubicBezTo>
                      <a:pt x="59" y="75"/>
                      <a:pt x="75" y="59"/>
                      <a:pt x="96" y="59"/>
                    </a:cubicBezTo>
                    <a:cubicBezTo>
                      <a:pt x="117" y="59"/>
                      <a:pt x="134" y="75"/>
                      <a:pt x="134" y="96"/>
                    </a:cubicBezTo>
                    <a:cubicBezTo>
                      <a:pt x="134" y="117"/>
                      <a:pt x="117" y="134"/>
                      <a:pt x="96" y="134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9B53C2-3CF8-432C-901A-04F8F40A406C}"/>
                </a:ext>
              </a:extLst>
            </p:cNvPr>
            <p:cNvSpPr txBox="1"/>
            <p:nvPr/>
          </p:nvSpPr>
          <p:spPr>
            <a:xfrm>
              <a:off x="5152673" y="1193252"/>
              <a:ext cx="576358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다양한 음성 설정 서비스</a:t>
              </a:r>
              <a:endParaRPr lang="en-US" altLang="ko-KR" sz="44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endPara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16B4883-7638-4062-AFDB-B86B44FEFE6F}"/>
                </a:ext>
              </a:extLst>
            </p:cNvPr>
            <p:cNvSpPr txBox="1"/>
            <p:nvPr/>
          </p:nvSpPr>
          <p:spPr>
            <a:xfrm>
              <a:off x="5239674" y="1893492"/>
              <a:ext cx="3681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 </a:t>
              </a:r>
              <a:r>
                <a:rPr lang="ko-KR" altLang="en-US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음성 목소리</a:t>
              </a:r>
              <a:r>
                <a:rPr lang="en-US" altLang="ko-KR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&amp;</a:t>
              </a:r>
              <a:r>
                <a:rPr lang="ko-KR" altLang="en-US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음성 속도</a:t>
              </a:r>
              <a:endPara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5CAC5E-360F-4807-ABB7-E1415594BDD1}"/>
              </a:ext>
            </a:extLst>
          </p:cNvPr>
          <p:cNvGrpSpPr/>
          <p:nvPr/>
        </p:nvGrpSpPr>
        <p:grpSpPr>
          <a:xfrm>
            <a:off x="2965614" y="2927944"/>
            <a:ext cx="7085027" cy="1297573"/>
            <a:chOff x="3512376" y="2927944"/>
            <a:chExt cx="7085027" cy="129757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3C001C1-37BF-46EA-90FA-443F285C288E}"/>
                </a:ext>
              </a:extLst>
            </p:cNvPr>
            <p:cNvGrpSpPr/>
            <p:nvPr/>
          </p:nvGrpSpPr>
          <p:grpSpPr>
            <a:xfrm>
              <a:off x="3512376" y="2933213"/>
              <a:ext cx="1292304" cy="1292304"/>
              <a:chOff x="8250148" y="4860900"/>
              <a:chExt cx="1292304" cy="1292304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6BCDBDB-FFB9-4875-916B-D68D499234C3}"/>
                  </a:ext>
                </a:extLst>
              </p:cNvPr>
              <p:cNvSpPr/>
              <p:nvPr/>
            </p:nvSpPr>
            <p:spPr>
              <a:xfrm>
                <a:off x="8250148" y="4860900"/>
                <a:ext cx="1292304" cy="129230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6910066D-25CF-48A2-90A6-0FB285B9539A}"/>
                  </a:ext>
                </a:extLst>
              </p:cNvPr>
              <p:cNvGrpSpPr/>
              <p:nvPr/>
            </p:nvGrpSpPr>
            <p:grpSpPr>
              <a:xfrm>
                <a:off x="8683760" y="5196294"/>
                <a:ext cx="542925" cy="506413"/>
                <a:chOff x="8788401" y="4948238"/>
                <a:chExt cx="542925" cy="506413"/>
              </a:xfrm>
              <a:solidFill>
                <a:schemeClr val="bg1"/>
              </a:solidFill>
            </p:grpSpPr>
            <p:sp>
              <p:nvSpPr>
                <p:cNvPr id="62" name="Oval 123">
                  <a:extLst>
                    <a:ext uri="{FF2B5EF4-FFF2-40B4-BE49-F238E27FC236}">
                      <a16:creationId xmlns:a16="http://schemas.microsoft.com/office/drawing/2014/main" id="{4AADE9DA-4076-4AA1-827B-8D7FC1B4E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9201" y="5005388"/>
                  <a:ext cx="147638" cy="146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124">
                  <a:extLst>
                    <a:ext uri="{FF2B5EF4-FFF2-40B4-BE49-F238E27FC236}">
                      <a16:creationId xmlns:a16="http://schemas.microsoft.com/office/drawing/2014/main" id="{FE9997B8-736A-4BF3-A786-716B8613DC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0664" y="5016501"/>
                  <a:ext cx="182563" cy="90488"/>
                </a:xfrm>
                <a:custGeom>
                  <a:avLst/>
                  <a:gdLst>
                    <a:gd name="T0" fmla="*/ 33 w 65"/>
                    <a:gd name="T1" fmla="*/ 0 h 32"/>
                    <a:gd name="T2" fmla="*/ 0 w 65"/>
                    <a:gd name="T3" fmla="*/ 32 h 32"/>
                    <a:gd name="T4" fmla="*/ 65 w 65"/>
                    <a:gd name="T5" fmla="*/ 32 h 32"/>
                    <a:gd name="T6" fmla="*/ 33 w 65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32">
                      <a:moveTo>
                        <a:pt x="33" y="0"/>
                      </a:moveTo>
                      <a:cubicBezTo>
                        <a:pt x="15" y="0"/>
                        <a:pt x="0" y="15"/>
                        <a:pt x="0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5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25">
                  <a:extLst>
                    <a:ext uri="{FF2B5EF4-FFF2-40B4-BE49-F238E27FC236}">
                      <a16:creationId xmlns:a16="http://schemas.microsoft.com/office/drawing/2014/main" id="{EC545ED7-5894-4864-BDE9-1BF3DCC93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7326" y="5137151"/>
                  <a:ext cx="254000" cy="31750"/>
                </a:xfrm>
                <a:custGeom>
                  <a:avLst/>
                  <a:gdLst>
                    <a:gd name="T0" fmla="*/ 84 w 90"/>
                    <a:gd name="T1" fmla="*/ 0 h 11"/>
                    <a:gd name="T2" fmla="*/ 5 w 90"/>
                    <a:gd name="T3" fmla="*/ 0 h 11"/>
                    <a:gd name="T4" fmla="*/ 0 w 90"/>
                    <a:gd name="T5" fmla="*/ 5 h 11"/>
                    <a:gd name="T6" fmla="*/ 5 w 90"/>
                    <a:gd name="T7" fmla="*/ 11 h 11"/>
                    <a:gd name="T8" fmla="*/ 84 w 90"/>
                    <a:gd name="T9" fmla="*/ 11 h 11"/>
                    <a:gd name="T10" fmla="*/ 90 w 90"/>
                    <a:gd name="T11" fmla="*/ 5 h 11"/>
                    <a:gd name="T12" fmla="*/ 84 w 90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1">
                      <a:moveTo>
                        <a:pt x="84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8"/>
                        <a:pt x="2" y="11"/>
                        <a:pt x="5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7" y="11"/>
                        <a:pt x="90" y="8"/>
                        <a:pt x="90" y="5"/>
                      </a:cubicBezTo>
                      <a:cubicBezTo>
                        <a:pt x="90" y="2"/>
                        <a:pt x="87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26">
                  <a:extLst>
                    <a:ext uri="{FF2B5EF4-FFF2-40B4-BE49-F238E27FC236}">
                      <a16:creationId xmlns:a16="http://schemas.microsoft.com/office/drawing/2014/main" id="{AD5AE8C9-72C1-48E8-9654-3624617E8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6226" y="4948238"/>
                  <a:ext cx="74613" cy="47625"/>
                </a:xfrm>
                <a:custGeom>
                  <a:avLst/>
                  <a:gdLst>
                    <a:gd name="T0" fmla="*/ 4 w 26"/>
                    <a:gd name="T1" fmla="*/ 17 h 17"/>
                    <a:gd name="T2" fmla="*/ 8 w 26"/>
                    <a:gd name="T3" fmla="*/ 13 h 17"/>
                    <a:gd name="T4" fmla="*/ 13 w 26"/>
                    <a:gd name="T5" fmla="*/ 8 h 17"/>
                    <a:gd name="T6" fmla="*/ 18 w 26"/>
                    <a:gd name="T7" fmla="*/ 13 h 17"/>
                    <a:gd name="T8" fmla="*/ 22 w 26"/>
                    <a:gd name="T9" fmla="*/ 17 h 17"/>
                    <a:gd name="T10" fmla="*/ 26 w 26"/>
                    <a:gd name="T11" fmla="*/ 13 h 17"/>
                    <a:gd name="T12" fmla="*/ 13 w 26"/>
                    <a:gd name="T13" fmla="*/ 0 h 17"/>
                    <a:gd name="T14" fmla="*/ 0 w 26"/>
                    <a:gd name="T15" fmla="*/ 13 h 17"/>
                    <a:gd name="T16" fmla="*/ 4 w 26"/>
                    <a:gd name="T1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17">
                      <a:moveTo>
                        <a:pt x="4" y="17"/>
                      </a:moveTo>
                      <a:cubicBezTo>
                        <a:pt x="6" y="17"/>
                        <a:pt x="8" y="15"/>
                        <a:pt x="8" y="13"/>
                      </a:cubicBezTo>
                      <a:cubicBezTo>
                        <a:pt x="8" y="10"/>
                        <a:pt x="10" y="8"/>
                        <a:pt x="13" y="8"/>
                      </a:cubicBezTo>
                      <a:cubicBezTo>
                        <a:pt x="15" y="8"/>
                        <a:pt x="18" y="10"/>
                        <a:pt x="18" y="13"/>
                      </a:cubicBezTo>
                      <a:cubicBezTo>
                        <a:pt x="18" y="15"/>
                        <a:pt x="19" y="17"/>
                        <a:pt x="22" y="17"/>
                      </a:cubicBezTo>
                      <a:cubicBezTo>
                        <a:pt x="24" y="17"/>
                        <a:pt x="26" y="15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15"/>
                        <a:pt x="1" y="17"/>
                        <a:pt x="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27">
                  <a:extLst>
                    <a:ext uri="{FF2B5EF4-FFF2-40B4-BE49-F238E27FC236}">
                      <a16:creationId xmlns:a16="http://schemas.microsoft.com/office/drawing/2014/main" id="{31306C25-42F3-4B88-A59A-1832BDD79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8401" y="5180013"/>
                  <a:ext cx="449263" cy="274638"/>
                </a:xfrm>
                <a:custGeom>
                  <a:avLst/>
                  <a:gdLst>
                    <a:gd name="T0" fmla="*/ 154 w 159"/>
                    <a:gd name="T1" fmla="*/ 3 h 97"/>
                    <a:gd name="T2" fmla="*/ 141 w 159"/>
                    <a:gd name="T3" fmla="*/ 5 h 97"/>
                    <a:gd name="T4" fmla="*/ 116 w 159"/>
                    <a:gd name="T5" fmla="*/ 39 h 97"/>
                    <a:gd name="T6" fmla="*/ 74 w 159"/>
                    <a:gd name="T7" fmla="*/ 7 h 97"/>
                    <a:gd name="T8" fmla="*/ 56 w 159"/>
                    <a:gd name="T9" fmla="*/ 2 h 97"/>
                    <a:gd name="T10" fmla="*/ 32 w 159"/>
                    <a:gd name="T11" fmla="*/ 2 h 97"/>
                    <a:gd name="T12" fmla="*/ 0 w 159"/>
                    <a:gd name="T13" fmla="*/ 35 h 97"/>
                    <a:gd name="T14" fmla="*/ 0 w 159"/>
                    <a:gd name="T15" fmla="*/ 85 h 97"/>
                    <a:gd name="T16" fmla="*/ 0 w 159"/>
                    <a:gd name="T17" fmla="*/ 97 h 97"/>
                    <a:gd name="T18" fmla="*/ 89 w 159"/>
                    <a:gd name="T19" fmla="*/ 97 h 97"/>
                    <a:gd name="T20" fmla="*/ 89 w 159"/>
                    <a:gd name="T21" fmla="*/ 97 h 97"/>
                    <a:gd name="T22" fmla="*/ 89 w 159"/>
                    <a:gd name="T23" fmla="*/ 43 h 97"/>
                    <a:gd name="T24" fmla="*/ 112 w 159"/>
                    <a:gd name="T25" fmla="*/ 61 h 97"/>
                    <a:gd name="T26" fmla="*/ 118 w 159"/>
                    <a:gd name="T27" fmla="*/ 63 h 97"/>
                    <a:gd name="T28" fmla="*/ 119 w 159"/>
                    <a:gd name="T29" fmla="*/ 63 h 97"/>
                    <a:gd name="T30" fmla="*/ 126 w 159"/>
                    <a:gd name="T31" fmla="*/ 59 h 97"/>
                    <a:gd name="T32" fmla="*/ 156 w 159"/>
                    <a:gd name="T33" fmla="*/ 17 h 97"/>
                    <a:gd name="T34" fmla="*/ 154 w 159"/>
                    <a:gd name="T35" fmla="*/ 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9" h="97">
                      <a:moveTo>
                        <a:pt x="154" y="3"/>
                      </a:moveTo>
                      <a:cubicBezTo>
                        <a:pt x="150" y="0"/>
                        <a:pt x="144" y="1"/>
                        <a:pt x="141" y="5"/>
                      </a:cubicBezTo>
                      <a:cubicBezTo>
                        <a:pt x="116" y="39"/>
                        <a:pt x="116" y="39"/>
                        <a:pt x="116" y="39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3" y="6"/>
                        <a:pt x="61" y="2"/>
                        <a:pt x="56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14" y="2"/>
                        <a:pt x="0" y="17"/>
                        <a:pt x="0" y="35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5"/>
                        <a:pt x="0" y="97"/>
                        <a:pt x="0" y="97"/>
                      </a:cubicBezTo>
                      <a:cubicBezTo>
                        <a:pt x="89" y="97"/>
                        <a:pt x="89" y="97"/>
                        <a:pt x="89" y="97"/>
                      </a:cubicBezTo>
                      <a:cubicBezTo>
                        <a:pt x="89" y="97"/>
                        <a:pt x="89" y="97"/>
                        <a:pt x="89" y="97"/>
                      </a:cubicBezTo>
                      <a:cubicBezTo>
                        <a:pt x="89" y="43"/>
                        <a:pt x="89" y="43"/>
                        <a:pt x="89" y="43"/>
                      </a:cubicBezTo>
                      <a:cubicBezTo>
                        <a:pt x="112" y="61"/>
                        <a:pt x="112" y="61"/>
                        <a:pt x="112" y="61"/>
                      </a:cubicBezTo>
                      <a:cubicBezTo>
                        <a:pt x="114" y="62"/>
                        <a:pt x="116" y="63"/>
                        <a:pt x="118" y="63"/>
                      </a:cubicBezTo>
                      <a:cubicBezTo>
                        <a:pt x="118" y="63"/>
                        <a:pt x="119" y="63"/>
                        <a:pt x="119" y="63"/>
                      </a:cubicBezTo>
                      <a:cubicBezTo>
                        <a:pt x="122" y="62"/>
                        <a:pt x="124" y="61"/>
                        <a:pt x="126" y="59"/>
                      </a:cubicBezTo>
                      <a:cubicBezTo>
                        <a:pt x="156" y="17"/>
                        <a:pt x="156" y="17"/>
                        <a:pt x="156" y="17"/>
                      </a:cubicBezTo>
                      <a:cubicBezTo>
                        <a:pt x="159" y="13"/>
                        <a:pt x="159" y="7"/>
                        <a:pt x="15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71C4C3-89C1-424B-B54D-2D233868E20B}"/>
                </a:ext>
              </a:extLst>
            </p:cNvPr>
            <p:cNvSpPr txBox="1"/>
            <p:nvPr/>
          </p:nvSpPr>
          <p:spPr>
            <a:xfrm>
              <a:off x="5239674" y="2927944"/>
              <a:ext cx="53577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배달분야 서비스</a:t>
              </a:r>
              <a:endPara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736011-8875-425A-81C3-8419A5FF1EA7}"/>
                </a:ext>
              </a:extLst>
            </p:cNvPr>
            <p:cNvSpPr txBox="1"/>
            <p:nvPr/>
          </p:nvSpPr>
          <p:spPr>
            <a:xfrm>
              <a:off x="5239674" y="3674019"/>
              <a:ext cx="4754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</a:t>
              </a:r>
              <a:r>
                <a:rPr lang="ko-KR" altLang="en-US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시각장애인을 위한 </a:t>
              </a:r>
              <a:r>
                <a:rPr lang="ko-KR" altLang="en-US" sz="2400" dirty="0" err="1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배달앱으로</a:t>
              </a:r>
              <a:r>
                <a:rPr lang="ko-KR" altLang="en-US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 확장</a:t>
              </a:r>
              <a:endPara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67C2DE-293A-4316-B692-03620AA9D885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78D61A8-0A58-4377-9FAF-188E4BD6277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5ABD66D-E0AB-42CE-B625-26730F05717B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2FED80C-CD93-47B3-909C-EABE251551A9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570F0799-3701-4F2E-B1E1-18673B1766A0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0B48E134-629C-47F6-B3E7-1F82E08DD8CD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4F49EC2-342C-4F4F-90DA-F38D2D7B0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5E3D3D6-5948-4A30-8CEF-5479AD9274A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추가 예정 기능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D5FFFA-4471-4035-8B9B-CCE3E1900D72}"/>
              </a:ext>
            </a:extLst>
          </p:cNvPr>
          <p:cNvGrpSpPr/>
          <p:nvPr/>
        </p:nvGrpSpPr>
        <p:grpSpPr>
          <a:xfrm>
            <a:off x="2975139" y="4754312"/>
            <a:ext cx="5098549" cy="1341621"/>
            <a:chOff x="3521901" y="4754312"/>
            <a:chExt cx="5098549" cy="134162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B9C8A8-2328-4F31-AB1F-05515362FDBB}"/>
                </a:ext>
              </a:extLst>
            </p:cNvPr>
            <p:cNvSpPr txBox="1"/>
            <p:nvPr/>
          </p:nvSpPr>
          <p:spPr>
            <a:xfrm>
              <a:off x="5291602" y="4908823"/>
              <a:ext cx="33288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시각적 정보</a:t>
              </a:r>
              <a:endParaRPr lang="en-US" altLang="ko-KR" sz="44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1685E6E-D199-44DC-B1E6-1A546A5FD8FF}"/>
                </a:ext>
              </a:extLst>
            </p:cNvPr>
            <p:cNvGrpSpPr/>
            <p:nvPr/>
          </p:nvGrpSpPr>
          <p:grpSpPr>
            <a:xfrm>
              <a:off x="3521901" y="4754312"/>
              <a:ext cx="1292304" cy="1292304"/>
              <a:chOff x="8250148" y="1995832"/>
              <a:chExt cx="1292304" cy="1292304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3B5160B-C7BD-48A0-A8C8-55EE9FE45802}"/>
                  </a:ext>
                </a:extLst>
              </p:cNvPr>
              <p:cNvSpPr/>
              <p:nvPr/>
            </p:nvSpPr>
            <p:spPr>
              <a:xfrm>
                <a:off x="8250148" y="1995832"/>
                <a:ext cx="1292304" cy="129230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F1809E-ED6A-4B3B-A01F-7C4B9C579CF3}"/>
                  </a:ext>
                </a:extLst>
              </p:cNvPr>
              <p:cNvGrpSpPr/>
              <p:nvPr/>
            </p:nvGrpSpPr>
            <p:grpSpPr>
              <a:xfrm>
                <a:off x="8681097" y="2404696"/>
                <a:ext cx="517526" cy="531813"/>
                <a:chOff x="8629727" y="2404696"/>
                <a:chExt cx="517526" cy="531813"/>
              </a:xfrm>
            </p:grpSpPr>
            <p:sp>
              <p:nvSpPr>
                <p:cNvPr id="57" name="Freeform 223">
                  <a:extLst>
                    <a:ext uri="{FF2B5EF4-FFF2-40B4-BE49-F238E27FC236}">
                      <a16:creationId xmlns:a16="http://schemas.microsoft.com/office/drawing/2014/main" id="{DC78EBEF-275F-4713-92CA-F2AADDBB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29727" y="2404696"/>
                  <a:ext cx="417513" cy="463550"/>
                </a:xfrm>
                <a:custGeom>
                  <a:avLst/>
                  <a:gdLst>
                    <a:gd name="T0" fmla="*/ 17 w 149"/>
                    <a:gd name="T1" fmla="*/ 158 h 166"/>
                    <a:gd name="T2" fmla="*/ 8 w 149"/>
                    <a:gd name="T3" fmla="*/ 149 h 166"/>
                    <a:gd name="T4" fmla="*/ 8 w 149"/>
                    <a:gd name="T5" fmla="*/ 17 h 166"/>
                    <a:gd name="T6" fmla="*/ 17 w 149"/>
                    <a:gd name="T7" fmla="*/ 8 h 166"/>
                    <a:gd name="T8" fmla="*/ 132 w 149"/>
                    <a:gd name="T9" fmla="*/ 8 h 166"/>
                    <a:gd name="T10" fmla="*/ 141 w 149"/>
                    <a:gd name="T11" fmla="*/ 17 h 166"/>
                    <a:gd name="T12" fmla="*/ 141 w 149"/>
                    <a:gd name="T13" fmla="*/ 90 h 166"/>
                    <a:gd name="T14" fmla="*/ 143 w 149"/>
                    <a:gd name="T15" fmla="*/ 92 h 166"/>
                    <a:gd name="T16" fmla="*/ 149 w 149"/>
                    <a:gd name="T17" fmla="*/ 87 h 166"/>
                    <a:gd name="T18" fmla="*/ 149 w 149"/>
                    <a:gd name="T19" fmla="*/ 17 h 166"/>
                    <a:gd name="T20" fmla="*/ 132 w 149"/>
                    <a:gd name="T21" fmla="*/ 0 h 166"/>
                    <a:gd name="T22" fmla="*/ 17 w 149"/>
                    <a:gd name="T23" fmla="*/ 0 h 166"/>
                    <a:gd name="T24" fmla="*/ 0 w 149"/>
                    <a:gd name="T25" fmla="*/ 17 h 166"/>
                    <a:gd name="T26" fmla="*/ 0 w 149"/>
                    <a:gd name="T27" fmla="*/ 149 h 166"/>
                    <a:gd name="T28" fmla="*/ 17 w 149"/>
                    <a:gd name="T29" fmla="*/ 166 h 166"/>
                    <a:gd name="T30" fmla="*/ 99 w 149"/>
                    <a:gd name="T31" fmla="*/ 166 h 166"/>
                    <a:gd name="T32" fmla="*/ 92 w 149"/>
                    <a:gd name="T33" fmla="*/ 158 h 166"/>
                    <a:gd name="T34" fmla="*/ 17 w 149"/>
                    <a:gd name="T35" fmla="*/ 158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9" h="166">
                      <a:moveTo>
                        <a:pt x="17" y="158"/>
                      </a:moveTo>
                      <a:cubicBezTo>
                        <a:pt x="12" y="158"/>
                        <a:pt x="8" y="154"/>
                        <a:pt x="8" y="149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2"/>
                        <a:pt x="12" y="8"/>
                        <a:pt x="17" y="8"/>
                      </a:cubicBezTo>
                      <a:cubicBezTo>
                        <a:pt x="132" y="8"/>
                        <a:pt x="132" y="8"/>
                        <a:pt x="132" y="8"/>
                      </a:cubicBezTo>
                      <a:cubicBezTo>
                        <a:pt x="137" y="8"/>
                        <a:pt x="141" y="12"/>
                        <a:pt x="141" y="17"/>
                      </a:cubicBezTo>
                      <a:cubicBezTo>
                        <a:pt x="141" y="90"/>
                        <a:pt x="141" y="90"/>
                        <a:pt x="141" y="90"/>
                      </a:cubicBezTo>
                      <a:cubicBezTo>
                        <a:pt x="142" y="91"/>
                        <a:pt x="143" y="91"/>
                        <a:pt x="143" y="92"/>
                      </a:cubicBezTo>
                      <a:cubicBezTo>
                        <a:pt x="145" y="90"/>
                        <a:pt x="146" y="88"/>
                        <a:pt x="149" y="87"/>
                      </a:cubicBezTo>
                      <a:cubicBezTo>
                        <a:pt x="149" y="17"/>
                        <a:pt x="149" y="17"/>
                        <a:pt x="149" y="17"/>
                      </a:cubicBezTo>
                      <a:cubicBezTo>
                        <a:pt x="149" y="8"/>
                        <a:pt x="141" y="0"/>
                        <a:pt x="132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158"/>
                        <a:pt x="7" y="166"/>
                        <a:pt x="17" y="166"/>
                      </a:cubicBezTo>
                      <a:cubicBezTo>
                        <a:pt x="99" y="166"/>
                        <a:pt x="99" y="166"/>
                        <a:pt x="99" y="166"/>
                      </a:cubicBezTo>
                      <a:cubicBezTo>
                        <a:pt x="92" y="158"/>
                        <a:pt x="92" y="158"/>
                        <a:pt x="92" y="158"/>
                      </a:cubicBezTo>
                      <a:lnTo>
                        <a:pt x="17" y="15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224">
                  <a:extLst>
                    <a:ext uri="{FF2B5EF4-FFF2-40B4-BE49-F238E27FC236}">
                      <a16:creationId xmlns:a16="http://schemas.microsoft.com/office/drawing/2014/main" id="{F8E35E1E-3772-4167-98F3-3A4A4A341D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7352" y="2458671"/>
                  <a:ext cx="319088" cy="357188"/>
                </a:xfrm>
                <a:custGeom>
                  <a:avLst/>
                  <a:gdLst>
                    <a:gd name="T0" fmla="*/ 0 w 114"/>
                    <a:gd name="T1" fmla="*/ 0 h 128"/>
                    <a:gd name="T2" fmla="*/ 0 w 114"/>
                    <a:gd name="T3" fmla="*/ 128 h 128"/>
                    <a:gd name="T4" fmla="*/ 64 w 114"/>
                    <a:gd name="T5" fmla="*/ 128 h 128"/>
                    <a:gd name="T6" fmla="*/ 54 w 114"/>
                    <a:gd name="T7" fmla="*/ 118 h 128"/>
                    <a:gd name="T8" fmla="*/ 54 w 114"/>
                    <a:gd name="T9" fmla="*/ 100 h 128"/>
                    <a:gd name="T10" fmla="*/ 72 w 114"/>
                    <a:gd name="T11" fmla="*/ 101 h 128"/>
                    <a:gd name="T12" fmla="*/ 75 w 114"/>
                    <a:gd name="T13" fmla="*/ 104 h 128"/>
                    <a:gd name="T14" fmla="*/ 60 w 114"/>
                    <a:gd name="T15" fmla="*/ 72 h 128"/>
                    <a:gd name="T16" fmla="*/ 25 w 114"/>
                    <a:gd name="T17" fmla="*/ 72 h 128"/>
                    <a:gd name="T18" fmla="*/ 21 w 114"/>
                    <a:gd name="T19" fmla="*/ 68 h 128"/>
                    <a:gd name="T20" fmla="*/ 25 w 114"/>
                    <a:gd name="T21" fmla="*/ 64 h 128"/>
                    <a:gd name="T22" fmla="*/ 56 w 114"/>
                    <a:gd name="T23" fmla="*/ 64 h 128"/>
                    <a:gd name="T24" fmla="*/ 63 w 114"/>
                    <a:gd name="T25" fmla="*/ 50 h 128"/>
                    <a:gd name="T26" fmla="*/ 67 w 114"/>
                    <a:gd name="T27" fmla="*/ 49 h 128"/>
                    <a:gd name="T28" fmla="*/ 79 w 114"/>
                    <a:gd name="T29" fmla="*/ 57 h 128"/>
                    <a:gd name="T30" fmla="*/ 90 w 114"/>
                    <a:gd name="T31" fmla="*/ 81 h 128"/>
                    <a:gd name="T32" fmla="*/ 95 w 114"/>
                    <a:gd name="T33" fmla="*/ 76 h 128"/>
                    <a:gd name="T34" fmla="*/ 107 w 114"/>
                    <a:gd name="T35" fmla="*/ 77 h 128"/>
                    <a:gd name="T36" fmla="*/ 113 w 114"/>
                    <a:gd name="T37" fmla="*/ 71 h 128"/>
                    <a:gd name="T38" fmla="*/ 114 w 114"/>
                    <a:gd name="T39" fmla="*/ 70 h 128"/>
                    <a:gd name="T40" fmla="*/ 114 w 114"/>
                    <a:gd name="T41" fmla="*/ 0 h 128"/>
                    <a:gd name="T42" fmla="*/ 0 w 114"/>
                    <a:gd name="T43" fmla="*/ 0 h 128"/>
                    <a:gd name="T44" fmla="*/ 87 w 114"/>
                    <a:gd name="T45" fmla="*/ 47 h 128"/>
                    <a:gd name="T46" fmla="*/ 25 w 114"/>
                    <a:gd name="T47" fmla="*/ 47 h 128"/>
                    <a:gd name="T48" fmla="*/ 21 w 114"/>
                    <a:gd name="T49" fmla="*/ 43 h 128"/>
                    <a:gd name="T50" fmla="*/ 25 w 114"/>
                    <a:gd name="T51" fmla="*/ 39 h 128"/>
                    <a:gd name="T52" fmla="*/ 87 w 114"/>
                    <a:gd name="T53" fmla="*/ 39 h 128"/>
                    <a:gd name="T54" fmla="*/ 91 w 114"/>
                    <a:gd name="T55" fmla="*/ 43 h 128"/>
                    <a:gd name="T56" fmla="*/ 87 w 114"/>
                    <a:gd name="T57" fmla="*/ 47 h 128"/>
                    <a:gd name="T58" fmla="*/ 87 w 114"/>
                    <a:gd name="T59" fmla="*/ 27 h 128"/>
                    <a:gd name="T60" fmla="*/ 25 w 114"/>
                    <a:gd name="T61" fmla="*/ 27 h 128"/>
                    <a:gd name="T62" fmla="*/ 21 w 114"/>
                    <a:gd name="T63" fmla="*/ 23 h 128"/>
                    <a:gd name="T64" fmla="*/ 25 w 114"/>
                    <a:gd name="T65" fmla="*/ 19 h 128"/>
                    <a:gd name="T66" fmla="*/ 87 w 114"/>
                    <a:gd name="T67" fmla="*/ 19 h 128"/>
                    <a:gd name="T68" fmla="*/ 91 w 114"/>
                    <a:gd name="T69" fmla="*/ 23 h 128"/>
                    <a:gd name="T70" fmla="*/ 87 w 114"/>
                    <a:gd name="T71" fmla="*/ 27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14" h="128">
                      <a:moveTo>
                        <a:pt x="0" y="0"/>
                      </a:move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64" y="128"/>
                        <a:pt x="64" y="128"/>
                        <a:pt x="64" y="128"/>
                      </a:cubicBezTo>
                      <a:cubicBezTo>
                        <a:pt x="54" y="118"/>
                        <a:pt x="54" y="118"/>
                        <a:pt x="54" y="118"/>
                      </a:cubicBezTo>
                      <a:cubicBezTo>
                        <a:pt x="49" y="113"/>
                        <a:pt x="49" y="105"/>
                        <a:pt x="54" y="100"/>
                      </a:cubicBezTo>
                      <a:cubicBezTo>
                        <a:pt x="59" y="96"/>
                        <a:pt x="67" y="96"/>
                        <a:pt x="72" y="101"/>
                      </a:cubicBezTo>
                      <a:cubicBezTo>
                        <a:pt x="75" y="104"/>
                        <a:pt x="75" y="104"/>
                        <a:pt x="75" y="104"/>
                      </a:cubicBezTo>
                      <a:cubicBezTo>
                        <a:pt x="60" y="72"/>
                        <a:pt x="60" y="72"/>
                        <a:pt x="60" y="72"/>
                      </a:cubicBezTo>
                      <a:cubicBezTo>
                        <a:pt x="25" y="72"/>
                        <a:pt x="25" y="72"/>
                        <a:pt x="25" y="72"/>
                      </a:cubicBezTo>
                      <a:cubicBezTo>
                        <a:pt x="23" y="72"/>
                        <a:pt x="21" y="70"/>
                        <a:pt x="21" y="68"/>
                      </a:cubicBezTo>
                      <a:cubicBezTo>
                        <a:pt x="21" y="66"/>
                        <a:pt x="23" y="64"/>
                        <a:pt x="25" y="64"/>
                      </a:cubicBezTo>
                      <a:cubicBezTo>
                        <a:pt x="56" y="64"/>
                        <a:pt x="56" y="64"/>
                        <a:pt x="56" y="64"/>
                      </a:cubicBezTo>
                      <a:cubicBezTo>
                        <a:pt x="55" y="58"/>
                        <a:pt x="58" y="53"/>
                        <a:pt x="63" y="50"/>
                      </a:cubicBezTo>
                      <a:cubicBezTo>
                        <a:pt x="64" y="49"/>
                        <a:pt x="66" y="49"/>
                        <a:pt x="67" y="49"/>
                      </a:cubicBezTo>
                      <a:cubicBezTo>
                        <a:pt x="72" y="49"/>
                        <a:pt x="77" y="52"/>
                        <a:pt x="79" y="57"/>
                      </a:cubicBezTo>
                      <a:cubicBezTo>
                        <a:pt x="90" y="81"/>
                        <a:pt x="90" y="81"/>
                        <a:pt x="90" y="81"/>
                      </a:cubicBezTo>
                      <a:cubicBezTo>
                        <a:pt x="91" y="79"/>
                        <a:pt x="93" y="77"/>
                        <a:pt x="95" y="76"/>
                      </a:cubicBezTo>
                      <a:cubicBezTo>
                        <a:pt x="99" y="74"/>
                        <a:pt x="104" y="75"/>
                        <a:pt x="107" y="77"/>
                      </a:cubicBezTo>
                      <a:cubicBezTo>
                        <a:pt x="108" y="74"/>
                        <a:pt x="110" y="72"/>
                        <a:pt x="113" y="71"/>
                      </a:cubicBezTo>
                      <a:cubicBezTo>
                        <a:pt x="113" y="70"/>
                        <a:pt x="114" y="70"/>
                        <a:pt x="114" y="7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lnTo>
                        <a:pt x="0" y="0"/>
                      </a:lnTo>
                      <a:close/>
                      <a:moveTo>
                        <a:pt x="87" y="47"/>
                      </a:move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3" y="47"/>
                        <a:pt x="21" y="45"/>
                        <a:pt x="21" y="43"/>
                      </a:cubicBezTo>
                      <a:cubicBezTo>
                        <a:pt x="21" y="41"/>
                        <a:pt x="23" y="39"/>
                        <a:pt x="25" y="39"/>
                      </a:cubicBezTo>
                      <a:cubicBezTo>
                        <a:pt x="87" y="39"/>
                        <a:pt x="87" y="39"/>
                        <a:pt x="87" y="39"/>
                      </a:cubicBezTo>
                      <a:cubicBezTo>
                        <a:pt x="90" y="39"/>
                        <a:pt x="91" y="41"/>
                        <a:pt x="91" y="43"/>
                      </a:cubicBezTo>
                      <a:cubicBezTo>
                        <a:pt x="91" y="45"/>
                        <a:pt x="90" y="47"/>
                        <a:pt x="87" y="47"/>
                      </a:cubicBezTo>
                      <a:close/>
                      <a:moveTo>
                        <a:pt x="87" y="27"/>
                      </a:move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23" y="27"/>
                        <a:pt x="21" y="25"/>
                        <a:pt x="21" y="23"/>
                      </a:cubicBezTo>
                      <a:cubicBezTo>
                        <a:pt x="21" y="21"/>
                        <a:pt x="23" y="19"/>
                        <a:pt x="25" y="19"/>
                      </a:cubicBezTo>
                      <a:cubicBezTo>
                        <a:pt x="87" y="19"/>
                        <a:pt x="87" y="19"/>
                        <a:pt x="87" y="19"/>
                      </a:cubicBezTo>
                      <a:cubicBezTo>
                        <a:pt x="90" y="19"/>
                        <a:pt x="91" y="21"/>
                        <a:pt x="91" y="23"/>
                      </a:cubicBezTo>
                      <a:cubicBezTo>
                        <a:pt x="91" y="25"/>
                        <a:pt x="90" y="27"/>
                        <a:pt x="87" y="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5">
                  <a:extLst>
                    <a:ext uri="{FF2B5EF4-FFF2-40B4-BE49-F238E27FC236}">
                      <a16:creationId xmlns:a16="http://schemas.microsoft.com/office/drawing/2014/main" id="{AF81A2C5-B8C1-4712-AB98-1F677B516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8165" y="2606309"/>
                  <a:ext cx="319088" cy="330200"/>
                </a:xfrm>
                <a:custGeom>
                  <a:avLst/>
                  <a:gdLst>
                    <a:gd name="T0" fmla="*/ 69 w 114"/>
                    <a:gd name="T1" fmla="*/ 118 h 118"/>
                    <a:gd name="T2" fmla="*/ 49 w 114"/>
                    <a:gd name="T3" fmla="*/ 108 h 118"/>
                    <a:gd name="T4" fmla="*/ 49 w 114"/>
                    <a:gd name="T5" fmla="*/ 108 h 118"/>
                    <a:gd name="T6" fmla="*/ 48 w 114"/>
                    <a:gd name="T7" fmla="*/ 108 h 118"/>
                    <a:gd name="T8" fmla="*/ 46 w 114"/>
                    <a:gd name="T9" fmla="*/ 106 h 118"/>
                    <a:gd name="T10" fmla="*/ 3 w 114"/>
                    <a:gd name="T11" fmla="*/ 62 h 118"/>
                    <a:gd name="T12" fmla="*/ 3 w 114"/>
                    <a:gd name="T13" fmla="*/ 50 h 118"/>
                    <a:gd name="T14" fmla="*/ 8 w 114"/>
                    <a:gd name="T15" fmla="*/ 48 h 118"/>
                    <a:gd name="T16" fmla="*/ 15 w 114"/>
                    <a:gd name="T17" fmla="*/ 51 h 118"/>
                    <a:gd name="T18" fmla="*/ 18 w 114"/>
                    <a:gd name="T19" fmla="*/ 54 h 118"/>
                    <a:gd name="T20" fmla="*/ 24 w 114"/>
                    <a:gd name="T21" fmla="*/ 49 h 118"/>
                    <a:gd name="T22" fmla="*/ 8 w 114"/>
                    <a:gd name="T23" fmla="*/ 14 h 118"/>
                    <a:gd name="T24" fmla="*/ 6 w 114"/>
                    <a:gd name="T25" fmla="*/ 10 h 118"/>
                    <a:gd name="T26" fmla="*/ 10 w 114"/>
                    <a:gd name="T27" fmla="*/ 1 h 118"/>
                    <a:gd name="T28" fmla="*/ 13 w 114"/>
                    <a:gd name="T29" fmla="*/ 0 h 118"/>
                    <a:gd name="T30" fmla="*/ 21 w 114"/>
                    <a:gd name="T31" fmla="*/ 5 h 118"/>
                    <a:gd name="T32" fmla="*/ 36 w 114"/>
                    <a:gd name="T33" fmla="*/ 36 h 118"/>
                    <a:gd name="T34" fmla="*/ 40 w 114"/>
                    <a:gd name="T35" fmla="*/ 30 h 118"/>
                    <a:gd name="T36" fmla="*/ 43 w 114"/>
                    <a:gd name="T37" fmla="*/ 27 h 118"/>
                    <a:gd name="T38" fmla="*/ 46 w 114"/>
                    <a:gd name="T39" fmla="*/ 26 h 118"/>
                    <a:gd name="T40" fmla="*/ 51 w 114"/>
                    <a:gd name="T41" fmla="*/ 27 h 118"/>
                    <a:gd name="T42" fmla="*/ 55 w 114"/>
                    <a:gd name="T43" fmla="*/ 30 h 118"/>
                    <a:gd name="T44" fmla="*/ 57 w 114"/>
                    <a:gd name="T45" fmla="*/ 26 h 118"/>
                    <a:gd name="T46" fmla="*/ 61 w 114"/>
                    <a:gd name="T47" fmla="*/ 21 h 118"/>
                    <a:gd name="T48" fmla="*/ 64 w 114"/>
                    <a:gd name="T49" fmla="*/ 21 h 118"/>
                    <a:gd name="T50" fmla="*/ 70 w 114"/>
                    <a:gd name="T51" fmla="*/ 23 h 118"/>
                    <a:gd name="T52" fmla="*/ 74 w 114"/>
                    <a:gd name="T53" fmla="*/ 27 h 118"/>
                    <a:gd name="T54" fmla="*/ 76 w 114"/>
                    <a:gd name="T55" fmla="*/ 22 h 118"/>
                    <a:gd name="T56" fmla="*/ 80 w 114"/>
                    <a:gd name="T57" fmla="*/ 18 h 118"/>
                    <a:gd name="T58" fmla="*/ 83 w 114"/>
                    <a:gd name="T59" fmla="*/ 18 h 118"/>
                    <a:gd name="T60" fmla="*/ 91 w 114"/>
                    <a:gd name="T61" fmla="*/ 23 h 118"/>
                    <a:gd name="T62" fmla="*/ 104 w 114"/>
                    <a:gd name="T63" fmla="*/ 52 h 118"/>
                    <a:gd name="T64" fmla="*/ 107 w 114"/>
                    <a:gd name="T65" fmla="*/ 100 h 118"/>
                    <a:gd name="T66" fmla="*/ 69 w 114"/>
                    <a:gd name="T6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4" h="118">
                      <a:moveTo>
                        <a:pt x="69" y="118"/>
                      </a:moveTo>
                      <a:cubicBezTo>
                        <a:pt x="69" y="118"/>
                        <a:pt x="61" y="118"/>
                        <a:pt x="49" y="108"/>
                      </a:cubicBezTo>
                      <a:cubicBezTo>
                        <a:pt x="49" y="108"/>
                        <a:pt x="49" y="108"/>
                        <a:pt x="49" y="108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47" y="107"/>
                        <a:pt x="46" y="107"/>
                        <a:pt x="46" y="106"/>
                      </a:cubicBezTo>
                      <a:cubicBezTo>
                        <a:pt x="3" y="62"/>
                        <a:pt x="3" y="62"/>
                        <a:pt x="3" y="62"/>
                      </a:cubicBezTo>
                      <a:cubicBezTo>
                        <a:pt x="0" y="59"/>
                        <a:pt x="0" y="53"/>
                        <a:pt x="3" y="50"/>
                      </a:cubicBezTo>
                      <a:cubicBezTo>
                        <a:pt x="4" y="49"/>
                        <a:pt x="6" y="48"/>
                        <a:pt x="8" y="48"/>
                      </a:cubicBezTo>
                      <a:cubicBezTo>
                        <a:pt x="11" y="48"/>
                        <a:pt x="13" y="49"/>
                        <a:pt x="15" y="51"/>
                      </a:cubicBezTo>
                      <a:cubicBezTo>
                        <a:pt x="18" y="54"/>
                        <a:pt x="18" y="54"/>
                        <a:pt x="18" y="54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6"/>
                        <a:pt x="7" y="2"/>
                        <a:pt x="10" y="1"/>
                      </a:cubicBezTo>
                      <a:cubicBezTo>
                        <a:pt x="11" y="0"/>
                        <a:pt x="12" y="0"/>
                        <a:pt x="13" y="0"/>
                      </a:cubicBezTo>
                      <a:cubicBezTo>
                        <a:pt x="17" y="0"/>
                        <a:pt x="20" y="2"/>
                        <a:pt x="21" y="5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0" y="30"/>
                        <a:pt x="40" y="30"/>
                        <a:pt x="40" y="30"/>
                      </a:cubicBezTo>
                      <a:cubicBezTo>
                        <a:pt x="40" y="28"/>
                        <a:pt x="42" y="27"/>
                        <a:pt x="43" y="27"/>
                      </a:cubicBezTo>
                      <a:cubicBezTo>
                        <a:pt x="44" y="26"/>
                        <a:pt x="45" y="26"/>
                        <a:pt x="46" y="26"/>
                      </a:cubicBezTo>
                      <a:cubicBezTo>
                        <a:pt x="48" y="26"/>
                        <a:pt x="49" y="27"/>
                        <a:pt x="51" y="27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57" y="24"/>
                        <a:pt x="59" y="22"/>
                        <a:pt x="61" y="21"/>
                      </a:cubicBezTo>
                      <a:cubicBezTo>
                        <a:pt x="62" y="21"/>
                        <a:pt x="63" y="21"/>
                        <a:pt x="64" y="21"/>
                      </a:cubicBezTo>
                      <a:cubicBezTo>
                        <a:pt x="66" y="21"/>
                        <a:pt x="68" y="21"/>
                        <a:pt x="70" y="23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7" y="20"/>
                        <a:pt x="78" y="19"/>
                        <a:pt x="80" y="18"/>
                      </a:cubicBezTo>
                      <a:cubicBezTo>
                        <a:pt x="81" y="18"/>
                        <a:pt x="82" y="18"/>
                        <a:pt x="83" y="18"/>
                      </a:cubicBezTo>
                      <a:cubicBezTo>
                        <a:pt x="86" y="18"/>
                        <a:pt x="89" y="20"/>
                        <a:pt x="91" y="23"/>
                      </a:cubicBezTo>
                      <a:cubicBezTo>
                        <a:pt x="104" y="52"/>
                        <a:pt x="104" y="52"/>
                        <a:pt x="104" y="52"/>
                      </a:cubicBezTo>
                      <a:cubicBezTo>
                        <a:pt x="105" y="52"/>
                        <a:pt x="114" y="75"/>
                        <a:pt x="107" y="100"/>
                      </a:cubicBezTo>
                      <a:lnTo>
                        <a:pt x="69" y="1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14F60C2-BB7F-4228-8D57-A6A63413D483}"/>
                </a:ext>
              </a:extLst>
            </p:cNvPr>
            <p:cNvSpPr txBox="1"/>
            <p:nvPr/>
          </p:nvSpPr>
          <p:spPr>
            <a:xfrm>
              <a:off x="5291602" y="5634268"/>
              <a:ext cx="1852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UI</a:t>
              </a:r>
              <a:r>
                <a:rPr lang="ko-KR" altLang="en-US" sz="24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의 다양화</a:t>
              </a:r>
              <a:endPara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69AB09B7-0397-4A16-BF9D-A3AFBF108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F70F3FF4-9569-45D4-9AEB-7555FDA5ED50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83" name="그래픽 82" descr="식물 단색으로 채워진">
              <a:extLst>
                <a:ext uri="{FF2B5EF4-FFF2-40B4-BE49-F238E27FC236}">
                  <a16:creationId xmlns:a16="http://schemas.microsoft.com/office/drawing/2014/main" id="{D01876D6-4177-4E2B-95B1-94594160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84" name="그래픽 83" descr="화폐 단색으로 채워진">
              <a:extLst>
                <a:ext uri="{FF2B5EF4-FFF2-40B4-BE49-F238E27FC236}">
                  <a16:creationId xmlns:a16="http://schemas.microsoft.com/office/drawing/2014/main" id="{EE08BB5C-2017-4C94-8AB9-264DC334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85" name="그래픽 84" descr="지수 그래프 단색으로 채워진">
              <a:extLst>
                <a:ext uri="{FF2B5EF4-FFF2-40B4-BE49-F238E27FC236}">
                  <a16:creationId xmlns:a16="http://schemas.microsoft.com/office/drawing/2014/main" id="{54C6E96C-D030-4948-822F-6AE4C6DD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AEFCBB70-614A-4CA0-9E9A-9B92390C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8" name="그래픽 87" descr="클립보드 단색으로 채워진">
            <a:extLst>
              <a:ext uri="{FF2B5EF4-FFF2-40B4-BE49-F238E27FC236}">
                <a16:creationId xmlns:a16="http://schemas.microsoft.com/office/drawing/2014/main" id="{6E05640D-6D6C-4CA5-A3F0-721C9D28B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2792DC9-E26E-453F-9C12-A096F158032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58D0DFA-1CAB-4B06-A60B-4808DE8594B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9199B07-5EAA-4F61-81C4-DF540A087E41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5477114-988A-45FF-BE60-7A73A029C60A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7168D958-D4E0-48C3-AEB9-76E43327BF8D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FE4B2A3-93FD-4A0D-BB7B-0EB112BB90D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DB57BBD9-6192-4AA1-887E-4E6C6C490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A11CAA75-C9F9-4F0C-833F-3513DD380EAE}"/>
              </a:ext>
            </a:extLst>
          </p:cNvPr>
          <p:cNvSpPr/>
          <p:nvPr/>
        </p:nvSpPr>
        <p:spPr>
          <a:xfrm rot="1800000">
            <a:off x="4226047" y="4727604"/>
            <a:ext cx="792000" cy="792000"/>
          </a:xfrm>
          <a:prstGeom prst="ellipse">
            <a:avLst/>
          </a:prstGeom>
          <a:solidFill>
            <a:schemeClr val="accent6"/>
          </a:solidFill>
          <a:ln w="6350">
            <a:solidFill>
              <a:srgbClr val="92D050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sp>
        <p:nvSpPr>
          <p:cNvPr id="94" name="자유형 98">
            <a:extLst>
              <a:ext uri="{FF2B5EF4-FFF2-40B4-BE49-F238E27FC236}">
                <a16:creationId xmlns:a16="http://schemas.microsoft.com/office/drawing/2014/main" id="{6DA4374F-7CEF-4B92-97E2-D45CE423BB47}"/>
              </a:ext>
            </a:extLst>
          </p:cNvPr>
          <p:cNvSpPr/>
          <p:nvPr/>
        </p:nvSpPr>
        <p:spPr>
          <a:xfrm>
            <a:off x="4873362" y="5680964"/>
            <a:ext cx="3286524" cy="1177036"/>
          </a:xfrm>
          <a:custGeom>
            <a:avLst/>
            <a:gdLst>
              <a:gd name="connsiteX0" fmla="*/ 1643262 w 3286524"/>
              <a:gd name="connsiteY0" fmla="*/ 0 h 1177036"/>
              <a:gd name="connsiteX1" fmla="*/ 3244092 w 3286524"/>
              <a:gd name="connsiteY1" fmla="*/ 1061102 h 1177036"/>
              <a:gd name="connsiteX2" fmla="*/ 3286524 w 3286524"/>
              <a:gd name="connsiteY2" fmla="*/ 1177036 h 1177036"/>
              <a:gd name="connsiteX3" fmla="*/ 0 w 3286524"/>
              <a:gd name="connsiteY3" fmla="*/ 1177036 h 1177036"/>
              <a:gd name="connsiteX4" fmla="*/ 42433 w 3286524"/>
              <a:gd name="connsiteY4" fmla="*/ 1061102 h 1177036"/>
              <a:gd name="connsiteX5" fmla="*/ 1643262 w 3286524"/>
              <a:gd name="connsiteY5" fmla="*/ 0 h 117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6524" h="1177036">
                <a:moveTo>
                  <a:pt x="1643262" y="0"/>
                </a:moveTo>
                <a:cubicBezTo>
                  <a:pt x="2362900" y="0"/>
                  <a:pt x="2980346" y="437537"/>
                  <a:pt x="3244092" y="1061102"/>
                </a:cubicBezTo>
                <a:lnTo>
                  <a:pt x="3286524" y="1177036"/>
                </a:lnTo>
                <a:lnTo>
                  <a:pt x="0" y="1177036"/>
                </a:lnTo>
                <a:lnTo>
                  <a:pt x="42433" y="1061102"/>
                </a:lnTo>
                <a:cubicBezTo>
                  <a:pt x="306178" y="437537"/>
                  <a:pt x="923625" y="0"/>
                  <a:pt x="16432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Blind-Kiosk</a:t>
            </a:r>
            <a:r>
              <a:rPr lang="en-US" altLang="ko-KR" sz="2000" b="1" kern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2F47381-74C4-4C6A-9A12-7AF4887EC53F}"/>
              </a:ext>
            </a:extLst>
          </p:cNvPr>
          <p:cNvSpPr/>
          <p:nvPr/>
        </p:nvSpPr>
        <p:spPr>
          <a:xfrm>
            <a:off x="6120624" y="4113280"/>
            <a:ext cx="792000" cy="79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553C7E-B240-4EB7-944D-061E175848F2}"/>
              </a:ext>
            </a:extLst>
          </p:cNvPr>
          <p:cNvCxnSpPr/>
          <p:nvPr/>
        </p:nvCxnSpPr>
        <p:spPr>
          <a:xfrm>
            <a:off x="6506929" y="5031604"/>
            <a:ext cx="6163" cy="589018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2BBDA2F-1649-4A68-9E41-601B3B906E13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6500741" y="2641968"/>
            <a:ext cx="15883" cy="138414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45C96D6-613B-4788-91C6-A4FDEDCC45E9}"/>
              </a:ext>
            </a:extLst>
          </p:cNvPr>
          <p:cNvGrpSpPr/>
          <p:nvPr/>
        </p:nvGrpSpPr>
        <p:grpSpPr>
          <a:xfrm rot="19800000">
            <a:off x="4397015" y="3923873"/>
            <a:ext cx="385366" cy="2307949"/>
            <a:chOff x="6464066" y="3197357"/>
            <a:chExt cx="385366" cy="2307949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4B8A74B-4BF4-4BAB-81D2-DB59E017E390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1E7D7EE-B311-49B0-A449-E64972F58C9B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rot="1800000">
              <a:off x="6464066" y="3197357"/>
              <a:ext cx="385366" cy="657152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443FD3B-795A-4034-8A70-DDE747A9BB1B}"/>
              </a:ext>
            </a:extLst>
          </p:cNvPr>
          <p:cNvGrpSpPr/>
          <p:nvPr/>
        </p:nvGrpSpPr>
        <p:grpSpPr>
          <a:xfrm rot="1800000">
            <a:off x="8104782" y="3938961"/>
            <a:ext cx="792000" cy="2285628"/>
            <a:chOff x="6263329" y="3219678"/>
            <a:chExt cx="792000" cy="228562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43F6B93D-562F-45A3-8B3F-43A226019D57}"/>
                </a:ext>
              </a:extLst>
            </p:cNvPr>
            <p:cNvSpPr/>
            <p:nvPr/>
          </p:nvSpPr>
          <p:spPr>
            <a:xfrm>
              <a:off x="6263329" y="4015559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</a:rPr>
                <a:t> 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44536656-B85A-496A-8753-78107321AD8C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1A0B145-9B95-4813-9EEC-7DFF2CB4357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rot="19800000" flipH="1">
              <a:off x="6505707" y="3219678"/>
              <a:ext cx="339394" cy="633966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47CDF0-3359-4AB9-AC9F-B60B7D297835}"/>
              </a:ext>
            </a:extLst>
          </p:cNvPr>
          <p:cNvSpPr/>
          <p:nvPr/>
        </p:nvSpPr>
        <p:spPr>
          <a:xfrm>
            <a:off x="4537393" y="1318529"/>
            <a:ext cx="3926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 소외자가 없는 사회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B317AA-61CF-4DE2-8284-C0440B432E95}"/>
              </a:ext>
            </a:extLst>
          </p:cNvPr>
          <p:cNvSpPr/>
          <p:nvPr/>
        </p:nvSpPr>
        <p:spPr>
          <a:xfrm>
            <a:off x="2277371" y="2711016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모두가 </a:t>
            </a:r>
            <a:endParaRPr lang="en-US" altLang="ko-KR" sz="4000" b="1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앱으로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D906AA-EAE1-4518-803C-5AA80BF3897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F7600F-6314-4F35-A0C1-F4FF834B06FC}"/>
              </a:ext>
            </a:extLst>
          </p:cNvPr>
          <p:cNvSpPr/>
          <p:nvPr/>
        </p:nvSpPr>
        <p:spPr>
          <a:xfrm>
            <a:off x="7390371" y="2734200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불편하지 않은 </a:t>
            </a:r>
            <a:r>
              <a:rPr lang="ko-KR" altLang="en-US" sz="4000" b="1" dirty="0" err="1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비대면</a:t>
            </a:r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사회</a:t>
            </a:r>
          </a:p>
        </p:txBody>
      </p:sp>
      <p:pic>
        <p:nvPicPr>
          <p:cNvPr id="10" name="그래픽 9" descr="그룹 성공 단색으로 채워진">
            <a:extLst>
              <a:ext uri="{FF2B5EF4-FFF2-40B4-BE49-F238E27FC236}">
                <a16:creationId xmlns:a16="http://schemas.microsoft.com/office/drawing/2014/main" id="{87F70169-2CB1-4C23-B59F-5BAD4E709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0334" y="4181501"/>
            <a:ext cx="696704" cy="696704"/>
          </a:xfrm>
          <a:prstGeom prst="rect">
            <a:avLst/>
          </a:prstGeom>
        </p:spPr>
      </p:pic>
      <p:pic>
        <p:nvPicPr>
          <p:cNvPr id="12" name="그래픽 11" descr="스마트폰 단색으로 채워진">
            <a:extLst>
              <a:ext uri="{FF2B5EF4-FFF2-40B4-BE49-F238E27FC236}">
                <a16:creationId xmlns:a16="http://schemas.microsoft.com/office/drawing/2014/main" id="{3ACC99EB-AFD5-4B58-B0E8-3C45D6F19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841" y="4823545"/>
            <a:ext cx="606285" cy="606285"/>
          </a:xfrm>
          <a:prstGeom prst="rect">
            <a:avLst/>
          </a:prstGeom>
        </p:spPr>
      </p:pic>
      <p:pic>
        <p:nvPicPr>
          <p:cNvPr id="17" name="그래픽 16" descr="사회적 거리 두기 단색으로 채워진">
            <a:extLst>
              <a:ext uri="{FF2B5EF4-FFF2-40B4-BE49-F238E27FC236}">
                <a16:creationId xmlns:a16="http://schemas.microsoft.com/office/drawing/2014/main" id="{350A2C4D-DDFC-462D-A733-2731ED416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5071" y="4832701"/>
            <a:ext cx="598036" cy="598036"/>
          </a:xfrm>
          <a:prstGeom prst="rect">
            <a:avLst/>
          </a:prstGeom>
        </p:spPr>
      </p:pic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4159A4D9-065B-4AEE-B4ED-2A812D7EC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83142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3CBCAB-6F19-4A0C-ADCE-7034EB42809C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9" name="그래픽 38" descr="식물 단색으로 채워진">
              <a:extLst>
                <a:ext uri="{FF2B5EF4-FFF2-40B4-BE49-F238E27FC236}">
                  <a16:creationId xmlns:a16="http://schemas.microsoft.com/office/drawing/2014/main" id="{6240F991-83D1-40CC-894B-0F4645B52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0" name="그래픽 39" descr="화폐 단색으로 채워진">
              <a:extLst>
                <a:ext uri="{FF2B5EF4-FFF2-40B4-BE49-F238E27FC236}">
                  <a16:creationId xmlns:a16="http://schemas.microsoft.com/office/drawing/2014/main" id="{C1067179-B3AE-4D1B-80F4-3057EE39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1" name="그래픽 40" descr="지수 그래프 단색으로 채워진">
              <a:extLst>
                <a:ext uri="{FF2B5EF4-FFF2-40B4-BE49-F238E27FC236}">
                  <a16:creationId xmlns:a16="http://schemas.microsoft.com/office/drawing/2014/main" id="{A3DD5194-D9F0-4240-B081-4D4E540C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70514AC-B5F9-4907-A390-28351D87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902295"/>
              </p:ext>
            </p:extLst>
          </p:nvPr>
        </p:nvGraphicFramePr>
        <p:xfrm>
          <a:off x="4373" y="1976696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3" name="그래픽 42" descr="클립보드 단색으로 채워진">
            <a:extLst>
              <a:ext uri="{FF2B5EF4-FFF2-40B4-BE49-F238E27FC236}">
                <a16:creationId xmlns:a16="http://schemas.microsoft.com/office/drawing/2014/main" id="{6D274AFA-1117-45AA-9094-1CC343F84F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5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EEF07F-7A03-417A-B3EB-E40D1BA250EE}"/>
              </a:ext>
            </a:extLst>
          </p:cNvPr>
          <p:cNvSpPr txBox="1"/>
          <p:nvPr/>
        </p:nvSpPr>
        <p:spPr>
          <a:xfrm>
            <a:off x="4375862" y="565153"/>
            <a:ext cx="4367376" cy="603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목차</a:t>
            </a:r>
            <a:endParaRPr lang="en-US" altLang="ko-KR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제안배경</a:t>
            </a:r>
            <a:endParaRPr lang="en-US" altLang="ko-KR" sz="2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</a:t>
            </a:r>
            <a:endParaRPr lang="en-US" altLang="ko-KR" sz="2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구현 기술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창의성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독창성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추가 예정 기능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2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</a:t>
            </a:r>
            <a:endParaRPr lang="en-US" altLang="ko-KR" sz="2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시장성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상용화 가능성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실현가능성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34206E-F947-4BD5-BCB8-9AEF2D4D68B3}"/>
              </a:ext>
            </a:extLst>
          </p:cNvPr>
          <p:cNvGrpSpPr/>
          <p:nvPr/>
        </p:nvGrpSpPr>
        <p:grpSpPr>
          <a:xfrm>
            <a:off x="-96540" y="0"/>
            <a:ext cx="1234278" cy="6857999"/>
            <a:chOff x="-77652" y="0"/>
            <a:chExt cx="1234278" cy="68579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3689144-9D7E-407F-AB46-9D91698FB1C0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A2BF499-01BD-443B-90A5-53E563E83104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21573EA-84A5-4292-9691-3859BED6D912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EC7BD80-FC38-4590-A13D-81C08E58480E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6F538BD0-1C65-4586-A55E-946E54678048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15705BA-12D7-4D0D-9D78-A4C36650D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3737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2792DC9-E26E-453F-9C12-A096F158032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58D0DFA-1CAB-4B06-A60B-4808DE8594B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9199B07-5EAA-4F61-81C4-DF540A087E41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5477114-988A-45FF-BE60-7A73A029C60A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7168D958-D4E0-48C3-AEB9-76E43327BF8D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FE4B2A3-93FD-4A0D-BB7B-0EB112BB90D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DB57BBD9-6192-4AA1-887E-4E6C6C490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A11CAA75-C9F9-4F0C-833F-3513DD380EAE}"/>
              </a:ext>
            </a:extLst>
          </p:cNvPr>
          <p:cNvSpPr/>
          <p:nvPr/>
        </p:nvSpPr>
        <p:spPr>
          <a:xfrm rot="1800000">
            <a:off x="4226047" y="4727604"/>
            <a:ext cx="792000" cy="792000"/>
          </a:xfrm>
          <a:prstGeom prst="ellipse">
            <a:avLst/>
          </a:prstGeom>
          <a:solidFill>
            <a:schemeClr val="bg1"/>
          </a:solidFill>
          <a:ln w="6350">
            <a:solidFill>
              <a:srgbClr val="92D050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sp>
        <p:nvSpPr>
          <p:cNvPr id="94" name="자유형 98">
            <a:extLst>
              <a:ext uri="{FF2B5EF4-FFF2-40B4-BE49-F238E27FC236}">
                <a16:creationId xmlns:a16="http://schemas.microsoft.com/office/drawing/2014/main" id="{6DA4374F-7CEF-4B92-97E2-D45CE423BB47}"/>
              </a:ext>
            </a:extLst>
          </p:cNvPr>
          <p:cNvSpPr/>
          <p:nvPr/>
        </p:nvSpPr>
        <p:spPr>
          <a:xfrm>
            <a:off x="4873362" y="5680964"/>
            <a:ext cx="3286524" cy="1177036"/>
          </a:xfrm>
          <a:custGeom>
            <a:avLst/>
            <a:gdLst>
              <a:gd name="connsiteX0" fmla="*/ 1643262 w 3286524"/>
              <a:gd name="connsiteY0" fmla="*/ 0 h 1177036"/>
              <a:gd name="connsiteX1" fmla="*/ 3244092 w 3286524"/>
              <a:gd name="connsiteY1" fmla="*/ 1061102 h 1177036"/>
              <a:gd name="connsiteX2" fmla="*/ 3286524 w 3286524"/>
              <a:gd name="connsiteY2" fmla="*/ 1177036 h 1177036"/>
              <a:gd name="connsiteX3" fmla="*/ 0 w 3286524"/>
              <a:gd name="connsiteY3" fmla="*/ 1177036 h 1177036"/>
              <a:gd name="connsiteX4" fmla="*/ 42433 w 3286524"/>
              <a:gd name="connsiteY4" fmla="*/ 1061102 h 1177036"/>
              <a:gd name="connsiteX5" fmla="*/ 1643262 w 3286524"/>
              <a:gd name="connsiteY5" fmla="*/ 0 h 117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6524" h="1177036">
                <a:moveTo>
                  <a:pt x="1643262" y="0"/>
                </a:moveTo>
                <a:cubicBezTo>
                  <a:pt x="2362900" y="0"/>
                  <a:pt x="2980346" y="437537"/>
                  <a:pt x="3244092" y="1061102"/>
                </a:cubicBezTo>
                <a:lnTo>
                  <a:pt x="3286524" y="1177036"/>
                </a:lnTo>
                <a:lnTo>
                  <a:pt x="0" y="1177036"/>
                </a:lnTo>
                <a:lnTo>
                  <a:pt x="42433" y="1061102"/>
                </a:lnTo>
                <a:cubicBezTo>
                  <a:pt x="306178" y="437537"/>
                  <a:pt x="923625" y="0"/>
                  <a:pt x="16432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Blind-Kiosk</a:t>
            </a:r>
            <a:r>
              <a:rPr lang="en-US" altLang="ko-KR" sz="2000" b="1" kern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2F47381-74C4-4C6A-9A12-7AF4887EC53F}"/>
              </a:ext>
            </a:extLst>
          </p:cNvPr>
          <p:cNvSpPr/>
          <p:nvPr/>
        </p:nvSpPr>
        <p:spPr>
          <a:xfrm>
            <a:off x="6120624" y="4113280"/>
            <a:ext cx="792000" cy="7920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553C7E-B240-4EB7-944D-061E175848F2}"/>
              </a:ext>
            </a:extLst>
          </p:cNvPr>
          <p:cNvCxnSpPr/>
          <p:nvPr/>
        </p:nvCxnSpPr>
        <p:spPr>
          <a:xfrm>
            <a:off x="6506929" y="5031604"/>
            <a:ext cx="6163" cy="589018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2BBDA2F-1649-4A68-9E41-601B3B906E13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6500741" y="2641968"/>
            <a:ext cx="15883" cy="138414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45C96D6-613B-4788-91C6-A4FDEDCC45E9}"/>
              </a:ext>
            </a:extLst>
          </p:cNvPr>
          <p:cNvGrpSpPr/>
          <p:nvPr/>
        </p:nvGrpSpPr>
        <p:grpSpPr>
          <a:xfrm rot="19800000">
            <a:off x="4397015" y="3923873"/>
            <a:ext cx="385366" cy="2307949"/>
            <a:chOff x="6464066" y="3197357"/>
            <a:chExt cx="385366" cy="2307949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4B8A74B-4BF4-4BAB-81D2-DB59E017E390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1E7D7EE-B311-49B0-A449-E64972F58C9B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rot="1800000">
              <a:off x="6464066" y="3197357"/>
              <a:ext cx="385366" cy="657152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443FD3B-795A-4034-8A70-DDE747A9BB1B}"/>
              </a:ext>
            </a:extLst>
          </p:cNvPr>
          <p:cNvGrpSpPr/>
          <p:nvPr/>
        </p:nvGrpSpPr>
        <p:grpSpPr>
          <a:xfrm rot="1800000">
            <a:off x="8104782" y="3938961"/>
            <a:ext cx="792000" cy="2285628"/>
            <a:chOff x="6263329" y="3219678"/>
            <a:chExt cx="792000" cy="228562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43F6B93D-562F-45A3-8B3F-43A226019D57}"/>
                </a:ext>
              </a:extLst>
            </p:cNvPr>
            <p:cNvSpPr/>
            <p:nvPr/>
          </p:nvSpPr>
          <p:spPr>
            <a:xfrm>
              <a:off x="6263329" y="4015559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</a:rPr>
                <a:t> 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44536656-B85A-496A-8753-78107321AD8C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1A0B145-9B95-4813-9EEC-7DFF2CB4357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rot="19800000" flipH="1">
              <a:off x="6505707" y="3219678"/>
              <a:ext cx="339394" cy="633966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47CDF0-3359-4AB9-AC9F-B60B7D297835}"/>
              </a:ext>
            </a:extLst>
          </p:cNvPr>
          <p:cNvSpPr/>
          <p:nvPr/>
        </p:nvSpPr>
        <p:spPr>
          <a:xfrm>
            <a:off x="4537393" y="1318529"/>
            <a:ext cx="3926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 소외자가 없는 사회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B317AA-61CF-4DE2-8284-C0440B432E95}"/>
              </a:ext>
            </a:extLst>
          </p:cNvPr>
          <p:cNvSpPr/>
          <p:nvPr/>
        </p:nvSpPr>
        <p:spPr>
          <a:xfrm>
            <a:off x="2277371" y="2711016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모두가 </a:t>
            </a:r>
            <a:endParaRPr lang="en-US" altLang="ko-KR" sz="4000" b="1" dirty="0">
              <a:solidFill>
                <a:schemeClr val="bg2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앱으로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D906AA-EAE1-4518-803C-5AA80BF3897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F7600F-6314-4F35-A0C1-F4FF834B06FC}"/>
              </a:ext>
            </a:extLst>
          </p:cNvPr>
          <p:cNvSpPr/>
          <p:nvPr/>
        </p:nvSpPr>
        <p:spPr>
          <a:xfrm>
            <a:off x="7390371" y="2734200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불편하지 않은 </a:t>
            </a:r>
            <a:r>
              <a:rPr lang="ko-KR" altLang="en-US" sz="4000" b="1" dirty="0" err="1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비대면</a:t>
            </a:r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사회</a:t>
            </a:r>
          </a:p>
        </p:txBody>
      </p:sp>
      <p:pic>
        <p:nvPicPr>
          <p:cNvPr id="10" name="그래픽 9" descr="그룹 성공 단색으로 채워진">
            <a:extLst>
              <a:ext uri="{FF2B5EF4-FFF2-40B4-BE49-F238E27FC236}">
                <a16:creationId xmlns:a16="http://schemas.microsoft.com/office/drawing/2014/main" id="{87F70169-2CB1-4C23-B59F-5BAD4E709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0334" y="4181501"/>
            <a:ext cx="696704" cy="696704"/>
          </a:xfrm>
          <a:prstGeom prst="rect">
            <a:avLst/>
          </a:prstGeom>
        </p:spPr>
      </p:pic>
      <p:pic>
        <p:nvPicPr>
          <p:cNvPr id="12" name="그래픽 11" descr="스마트폰 단색으로 채워진">
            <a:extLst>
              <a:ext uri="{FF2B5EF4-FFF2-40B4-BE49-F238E27FC236}">
                <a16:creationId xmlns:a16="http://schemas.microsoft.com/office/drawing/2014/main" id="{3ACC99EB-AFD5-4B58-B0E8-3C45D6F19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841" y="4823545"/>
            <a:ext cx="606285" cy="606285"/>
          </a:xfrm>
          <a:prstGeom prst="rect">
            <a:avLst/>
          </a:prstGeom>
        </p:spPr>
      </p:pic>
      <p:pic>
        <p:nvPicPr>
          <p:cNvPr id="17" name="그래픽 16" descr="사회적 거리 두기 단색으로 채워진">
            <a:extLst>
              <a:ext uri="{FF2B5EF4-FFF2-40B4-BE49-F238E27FC236}">
                <a16:creationId xmlns:a16="http://schemas.microsoft.com/office/drawing/2014/main" id="{350A2C4D-DDFC-462D-A733-2731ED416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5071" y="4832701"/>
            <a:ext cx="598036" cy="598036"/>
          </a:xfrm>
          <a:prstGeom prst="rect">
            <a:avLst/>
          </a:prstGeom>
        </p:spPr>
      </p:pic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70D7BA7-FE08-4A46-9353-DB9C5342A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971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3BAE5388-8352-4E0F-B8E7-6B5B341E8984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58" name="그래픽 57" descr="식물 단색으로 채워진">
              <a:extLst>
                <a:ext uri="{FF2B5EF4-FFF2-40B4-BE49-F238E27FC236}">
                  <a16:creationId xmlns:a16="http://schemas.microsoft.com/office/drawing/2014/main" id="{F7D0A054-659E-48B1-B6CB-BC636013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59" name="그래픽 58" descr="화폐 단색으로 채워진">
              <a:extLst>
                <a:ext uri="{FF2B5EF4-FFF2-40B4-BE49-F238E27FC236}">
                  <a16:creationId xmlns:a16="http://schemas.microsoft.com/office/drawing/2014/main" id="{D9866EEF-C055-40FB-B2D0-DE89B9FB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60" name="그래픽 59" descr="지수 그래프 단색으로 채워진">
              <a:extLst>
                <a:ext uri="{FF2B5EF4-FFF2-40B4-BE49-F238E27FC236}">
                  <a16:creationId xmlns:a16="http://schemas.microsoft.com/office/drawing/2014/main" id="{228BB799-3E28-4AB4-9C7F-00BCAFC28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BD5865CB-3980-49A4-9720-246E29189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8627"/>
              </p:ext>
            </p:extLst>
          </p:nvPr>
        </p:nvGraphicFramePr>
        <p:xfrm>
          <a:off x="4373" y="1976696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2" name="그래픽 61" descr="클립보드 단색으로 채워진">
            <a:extLst>
              <a:ext uri="{FF2B5EF4-FFF2-40B4-BE49-F238E27FC236}">
                <a16:creationId xmlns:a16="http://schemas.microsoft.com/office/drawing/2014/main" id="{3D8DAE35-F09E-4D56-95EF-4B782FC137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2792DC9-E26E-453F-9C12-A096F158032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58D0DFA-1CAB-4B06-A60B-4808DE8594B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9199B07-5EAA-4F61-81C4-DF540A087E41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5477114-988A-45FF-BE60-7A73A029C60A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7168D958-D4E0-48C3-AEB9-76E43327BF8D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FE4B2A3-93FD-4A0D-BB7B-0EB112BB90D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DB57BBD9-6192-4AA1-887E-4E6C6C490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A11CAA75-C9F9-4F0C-833F-3513DD380EAE}"/>
              </a:ext>
            </a:extLst>
          </p:cNvPr>
          <p:cNvSpPr/>
          <p:nvPr/>
        </p:nvSpPr>
        <p:spPr>
          <a:xfrm rot="1800000">
            <a:off x="4226047" y="4727604"/>
            <a:ext cx="792000" cy="792000"/>
          </a:xfrm>
          <a:prstGeom prst="ellipse">
            <a:avLst/>
          </a:prstGeom>
          <a:solidFill>
            <a:schemeClr val="bg1"/>
          </a:solidFill>
          <a:ln w="6350">
            <a:solidFill>
              <a:srgbClr val="92D050"/>
            </a:solidFill>
          </a:ln>
          <a:effectLst>
            <a:outerShdw blurRad="139700" dist="114300" sx="102000" sy="102000" algn="ctr" rotWithShape="0">
              <a:prstClr val="black">
                <a:alpha val="5000"/>
              </a:prstClr>
            </a:outerShdw>
          </a:effectLst>
          <a:scene3d>
            <a:camera prst="orthographicFront"/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sp>
        <p:nvSpPr>
          <p:cNvPr id="94" name="자유형 98">
            <a:extLst>
              <a:ext uri="{FF2B5EF4-FFF2-40B4-BE49-F238E27FC236}">
                <a16:creationId xmlns:a16="http://schemas.microsoft.com/office/drawing/2014/main" id="{6DA4374F-7CEF-4B92-97E2-D45CE423BB47}"/>
              </a:ext>
            </a:extLst>
          </p:cNvPr>
          <p:cNvSpPr/>
          <p:nvPr/>
        </p:nvSpPr>
        <p:spPr>
          <a:xfrm>
            <a:off x="4873362" y="5680964"/>
            <a:ext cx="3286524" cy="1177036"/>
          </a:xfrm>
          <a:custGeom>
            <a:avLst/>
            <a:gdLst>
              <a:gd name="connsiteX0" fmla="*/ 1643262 w 3286524"/>
              <a:gd name="connsiteY0" fmla="*/ 0 h 1177036"/>
              <a:gd name="connsiteX1" fmla="*/ 3244092 w 3286524"/>
              <a:gd name="connsiteY1" fmla="*/ 1061102 h 1177036"/>
              <a:gd name="connsiteX2" fmla="*/ 3286524 w 3286524"/>
              <a:gd name="connsiteY2" fmla="*/ 1177036 h 1177036"/>
              <a:gd name="connsiteX3" fmla="*/ 0 w 3286524"/>
              <a:gd name="connsiteY3" fmla="*/ 1177036 h 1177036"/>
              <a:gd name="connsiteX4" fmla="*/ 42433 w 3286524"/>
              <a:gd name="connsiteY4" fmla="*/ 1061102 h 1177036"/>
              <a:gd name="connsiteX5" fmla="*/ 1643262 w 3286524"/>
              <a:gd name="connsiteY5" fmla="*/ 0 h 117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6524" h="1177036">
                <a:moveTo>
                  <a:pt x="1643262" y="0"/>
                </a:moveTo>
                <a:cubicBezTo>
                  <a:pt x="2362900" y="0"/>
                  <a:pt x="2980346" y="437537"/>
                  <a:pt x="3244092" y="1061102"/>
                </a:cubicBezTo>
                <a:lnTo>
                  <a:pt x="3286524" y="1177036"/>
                </a:lnTo>
                <a:lnTo>
                  <a:pt x="0" y="1177036"/>
                </a:lnTo>
                <a:lnTo>
                  <a:pt x="42433" y="1061102"/>
                </a:lnTo>
                <a:cubicBezTo>
                  <a:pt x="306178" y="437537"/>
                  <a:pt x="923625" y="0"/>
                  <a:pt x="16432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Blind-Kiosk</a:t>
            </a:r>
            <a:r>
              <a:rPr lang="en-US" altLang="ko-KR" sz="2000" b="1" kern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2F47381-74C4-4C6A-9A12-7AF4887EC53F}"/>
              </a:ext>
            </a:extLst>
          </p:cNvPr>
          <p:cNvSpPr/>
          <p:nvPr/>
        </p:nvSpPr>
        <p:spPr>
          <a:xfrm>
            <a:off x="6120624" y="4113280"/>
            <a:ext cx="792000" cy="79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02EAEF"/>
                </a:solidFill>
              </a:rPr>
              <a:t> 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553C7E-B240-4EB7-944D-061E175848F2}"/>
              </a:ext>
            </a:extLst>
          </p:cNvPr>
          <p:cNvCxnSpPr/>
          <p:nvPr/>
        </p:nvCxnSpPr>
        <p:spPr>
          <a:xfrm>
            <a:off x="6506929" y="5031604"/>
            <a:ext cx="6163" cy="589018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2BBDA2F-1649-4A68-9E41-601B3B906E13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6500741" y="2641968"/>
            <a:ext cx="15883" cy="138414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45C96D6-613B-4788-91C6-A4FDEDCC45E9}"/>
              </a:ext>
            </a:extLst>
          </p:cNvPr>
          <p:cNvGrpSpPr/>
          <p:nvPr/>
        </p:nvGrpSpPr>
        <p:grpSpPr>
          <a:xfrm rot="19800000">
            <a:off x="4397015" y="3923873"/>
            <a:ext cx="385366" cy="2307949"/>
            <a:chOff x="6464066" y="3197357"/>
            <a:chExt cx="385366" cy="2307949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4B8A74B-4BF4-4BAB-81D2-DB59E017E390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1E7D7EE-B311-49B0-A449-E64972F58C9B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rot="1800000">
              <a:off x="6464066" y="3197357"/>
              <a:ext cx="385366" cy="657152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443FD3B-795A-4034-8A70-DDE747A9BB1B}"/>
              </a:ext>
            </a:extLst>
          </p:cNvPr>
          <p:cNvGrpSpPr/>
          <p:nvPr/>
        </p:nvGrpSpPr>
        <p:grpSpPr>
          <a:xfrm rot="1800000">
            <a:off x="8104782" y="3938961"/>
            <a:ext cx="792000" cy="2285628"/>
            <a:chOff x="6263329" y="3219678"/>
            <a:chExt cx="792000" cy="228562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43F6B93D-562F-45A3-8B3F-43A226019D57}"/>
                </a:ext>
              </a:extLst>
            </p:cNvPr>
            <p:cNvSpPr/>
            <p:nvPr/>
          </p:nvSpPr>
          <p:spPr>
            <a:xfrm>
              <a:off x="6263329" y="4015559"/>
              <a:ext cx="792000" cy="792000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</a:rPr>
                <a:t> 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44536656-B85A-496A-8753-78107321AD8C}"/>
                </a:ext>
              </a:extLst>
            </p:cNvPr>
            <p:cNvCxnSpPr/>
            <p:nvPr/>
          </p:nvCxnSpPr>
          <p:spPr>
            <a:xfrm>
              <a:off x="6659329" y="4916288"/>
              <a:ext cx="6163" cy="589018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1A0B145-9B95-4813-9EEC-7DFF2CB4357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rot="19800000" flipH="1">
              <a:off x="6505707" y="3219678"/>
              <a:ext cx="339394" cy="633966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47CDF0-3359-4AB9-AC9F-B60B7D297835}"/>
              </a:ext>
            </a:extLst>
          </p:cNvPr>
          <p:cNvSpPr/>
          <p:nvPr/>
        </p:nvSpPr>
        <p:spPr>
          <a:xfrm>
            <a:off x="4537393" y="1318529"/>
            <a:ext cx="3926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 소외자가 없는 사회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B317AA-61CF-4DE2-8284-C0440B432E95}"/>
              </a:ext>
            </a:extLst>
          </p:cNvPr>
          <p:cNvSpPr/>
          <p:nvPr/>
        </p:nvSpPr>
        <p:spPr>
          <a:xfrm>
            <a:off x="2277371" y="2711016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모두가 </a:t>
            </a:r>
            <a:endParaRPr lang="en-US" altLang="ko-KR" sz="4000" b="1" dirty="0">
              <a:solidFill>
                <a:schemeClr val="bg2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앱으로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D906AA-EAE1-4518-803C-5AA80BF3897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F7600F-6314-4F35-A0C1-F4FF834B06FC}"/>
              </a:ext>
            </a:extLst>
          </p:cNvPr>
          <p:cNvSpPr/>
          <p:nvPr/>
        </p:nvSpPr>
        <p:spPr>
          <a:xfrm>
            <a:off x="7390371" y="2734200"/>
            <a:ext cx="34138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불편하지 않은 </a:t>
            </a:r>
            <a:r>
              <a:rPr lang="ko-KR" altLang="en-US" sz="4000" b="1" dirty="0" err="1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비대면</a:t>
            </a:r>
            <a:r>
              <a:rPr lang="ko-KR" altLang="en-US" sz="4000" b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사회</a:t>
            </a:r>
          </a:p>
        </p:txBody>
      </p:sp>
      <p:pic>
        <p:nvPicPr>
          <p:cNvPr id="10" name="그래픽 9" descr="그룹 성공 단색으로 채워진">
            <a:extLst>
              <a:ext uri="{FF2B5EF4-FFF2-40B4-BE49-F238E27FC236}">
                <a16:creationId xmlns:a16="http://schemas.microsoft.com/office/drawing/2014/main" id="{87F70169-2CB1-4C23-B59F-5BAD4E709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0334" y="4181501"/>
            <a:ext cx="696704" cy="696704"/>
          </a:xfrm>
          <a:prstGeom prst="rect">
            <a:avLst/>
          </a:prstGeom>
        </p:spPr>
      </p:pic>
      <p:pic>
        <p:nvPicPr>
          <p:cNvPr id="12" name="그래픽 11" descr="스마트폰 단색으로 채워진">
            <a:extLst>
              <a:ext uri="{FF2B5EF4-FFF2-40B4-BE49-F238E27FC236}">
                <a16:creationId xmlns:a16="http://schemas.microsoft.com/office/drawing/2014/main" id="{3ACC99EB-AFD5-4B58-B0E8-3C45D6F19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841" y="4823545"/>
            <a:ext cx="606285" cy="606285"/>
          </a:xfrm>
          <a:prstGeom prst="rect">
            <a:avLst/>
          </a:prstGeom>
        </p:spPr>
      </p:pic>
      <p:pic>
        <p:nvPicPr>
          <p:cNvPr id="17" name="그래픽 16" descr="사회적 거리 두기 단색으로 채워진">
            <a:extLst>
              <a:ext uri="{FF2B5EF4-FFF2-40B4-BE49-F238E27FC236}">
                <a16:creationId xmlns:a16="http://schemas.microsoft.com/office/drawing/2014/main" id="{350A2C4D-DDFC-462D-A733-2731ED416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5071" y="4832701"/>
            <a:ext cx="598036" cy="598036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9A937D4-F348-4D8A-A5D6-2BB39B725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971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4EE958-F478-4C5E-AA44-86DDBF579273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7" name="그래픽 46" descr="식물 단색으로 채워진">
              <a:extLst>
                <a:ext uri="{FF2B5EF4-FFF2-40B4-BE49-F238E27FC236}">
                  <a16:creationId xmlns:a16="http://schemas.microsoft.com/office/drawing/2014/main" id="{74BDFBBB-5855-4474-A6D2-178F2E84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8" name="그래픽 47" descr="화폐 단색으로 채워진">
              <a:extLst>
                <a:ext uri="{FF2B5EF4-FFF2-40B4-BE49-F238E27FC236}">
                  <a16:creationId xmlns:a16="http://schemas.microsoft.com/office/drawing/2014/main" id="{27553714-32D7-4FC6-A6D5-517CD8EB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50" name="그래픽 49" descr="지수 그래프 단색으로 채워진">
              <a:extLst>
                <a:ext uri="{FF2B5EF4-FFF2-40B4-BE49-F238E27FC236}">
                  <a16:creationId xmlns:a16="http://schemas.microsoft.com/office/drawing/2014/main" id="{BAE7834A-F92D-47BC-AAB3-44B54642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C2D2AEE-B6A7-4AE7-90DA-553AA6B23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8627"/>
              </p:ext>
            </p:extLst>
          </p:nvPr>
        </p:nvGraphicFramePr>
        <p:xfrm>
          <a:off x="4373" y="1976696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그래픽 53" descr="클립보드 단색으로 채워진">
            <a:extLst>
              <a:ext uri="{FF2B5EF4-FFF2-40B4-BE49-F238E27FC236}">
                <a16:creationId xmlns:a16="http://schemas.microsoft.com/office/drawing/2014/main" id="{41FDC396-0E26-481C-A872-A05F7BAC78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3304AF5-56F2-44FF-AB5D-70A9F3C7D160}"/>
              </a:ext>
            </a:extLst>
          </p:cNvPr>
          <p:cNvSpPr txBox="1"/>
          <p:nvPr/>
        </p:nvSpPr>
        <p:spPr>
          <a:xfrm>
            <a:off x="2256926" y="4745021"/>
            <a:ext cx="358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:NH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투자증권 리서치본부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7C7FD2-A527-495A-8B64-68B4646C2921}"/>
              </a:ext>
            </a:extLst>
          </p:cNvPr>
          <p:cNvGrpSpPr/>
          <p:nvPr/>
        </p:nvGrpSpPr>
        <p:grpSpPr>
          <a:xfrm>
            <a:off x="8410975" y="1474918"/>
            <a:ext cx="1673059" cy="3082743"/>
            <a:chOff x="8410975" y="1474918"/>
            <a:chExt cx="1673059" cy="3082743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6AFE038-E036-4519-B023-312AE0F3B3A5}"/>
                </a:ext>
              </a:extLst>
            </p:cNvPr>
            <p:cNvSpPr/>
            <p:nvPr/>
          </p:nvSpPr>
          <p:spPr>
            <a:xfrm rot="10800000">
              <a:off x="8651224" y="1474918"/>
              <a:ext cx="1200635" cy="3082743"/>
            </a:xfrm>
            <a:prstGeom prst="downArrow">
              <a:avLst>
                <a:gd name="adj1" fmla="val 36169"/>
                <a:gd name="adj2" fmla="val 50000"/>
              </a:avLst>
            </a:prstGeom>
            <a:solidFill>
              <a:srgbClr val="FF5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13">
              <a:extLst>
                <a:ext uri="{FF2B5EF4-FFF2-40B4-BE49-F238E27FC236}">
                  <a16:creationId xmlns:a16="http://schemas.microsoft.com/office/drawing/2014/main" id="{E21E103B-DDCB-45A7-9095-5BC620CFC51F}"/>
                </a:ext>
              </a:extLst>
            </p:cNvPr>
            <p:cNvSpPr/>
            <p:nvPr/>
          </p:nvSpPr>
          <p:spPr>
            <a:xfrm>
              <a:off x="8410975" y="2708915"/>
              <a:ext cx="1673059" cy="6068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>
                <a:lnSpc>
                  <a:spcPct val="150000"/>
                </a:lnSpc>
              </a:pP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5CDCF0-2429-4C24-8E74-C8B18CDA2575}"/>
              </a:ext>
            </a:extLst>
          </p:cNvPr>
          <p:cNvSpPr txBox="1"/>
          <p:nvPr/>
        </p:nvSpPr>
        <p:spPr>
          <a:xfrm>
            <a:off x="8505304" y="2831184"/>
            <a:ext cx="15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시장규모 증가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3D7F2D9-A2E6-42F0-A67F-8163BD9E15F4}"/>
              </a:ext>
            </a:extLst>
          </p:cNvPr>
          <p:cNvGrpSpPr/>
          <p:nvPr/>
        </p:nvGrpSpPr>
        <p:grpSpPr>
          <a:xfrm>
            <a:off x="2725800" y="5390230"/>
            <a:ext cx="7358234" cy="602689"/>
            <a:chOff x="3178338" y="5390230"/>
            <a:chExt cx="7358234" cy="60268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DB05F4-8A23-4D93-90DA-C997A6815B4D}"/>
                </a:ext>
              </a:extLst>
            </p:cNvPr>
            <p:cNvSpPr txBox="1"/>
            <p:nvPr/>
          </p:nvSpPr>
          <p:spPr>
            <a:xfrm>
              <a:off x="3178338" y="5408144"/>
              <a:ext cx="7358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2023</a:t>
              </a:r>
              <a:r>
                <a:rPr lang="ko-KR" altLang="en-US" sz="32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년까지 연평균                성장 예상 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18DCE5D-23C2-4EA6-840B-91585A20F2C3}"/>
                </a:ext>
              </a:extLst>
            </p:cNvPr>
            <p:cNvGrpSpPr/>
            <p:nvPr/>
          </p:nvGrpSpPr>
          <p:grpSpPr>
            <a:xfrm>
              <a:off x="9993641" y="5390230"/>
              <a:ext cx="542931" cy="552465"/>
              <a:chOff x="10411275" y="5417099"/>
              <a:chExt cx="542931" cy="552465"/>
            </a:xfrm>
          </p:grpSpPr>
          <p:sp>
            <p:nvSpPr>
              <p:cNvPr id="45" name="Freeform 224">
                <a:extLst>
                  <a:ext uri="{FF2B5EF4-FFF2-40B4-BE49-F238E27FC236}">
                    <a16:creationId xmlns:a16="http://schemas.microsoft.com/office/drawing/2014/main" id="{18344E34-C05C-4213-9047-3195A3177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1275" y="5809222"/>
                <a:ext cx="106364" cy="160342"/>
              </a:xfrm>
              <a:custGeom>
                <a:avLst/>
                <a:gdLst>
                  <a:gd name="T0" fmla="*/ 36 w 37"/>
                  <a:gd name="T1" fmla="*/ 0 h 56"/>
                  <a:gd name="T2" fmla="*/ 1 w 37"/>
                  <a:gd name="T3" fmla="*/ 0 h 56"/>
                  <a:gd name="T4" fmla="*/ 0 w 37"/>
                  <a:gd name="T5" fmla="*/ 1 h 56"/>
                  <a:gd name="T6" fmla="*/ 0 w 37"/>
                  <a:gd name="T7" fmla="*/ 55 h 56"/>
                  <a:gd name="T8" fmla="*/ 1 w 37"/>
                  <a:gd name="T9" fmla="*/ 56 h 56"/>
                  <a:gd name="T10" fmla="*/ 36 w 37"/>
                  <a:gd name="T11" fmla="*/ 56 h 56"/>
                  <a:gd name="T12" fmla="*/ 37 w 37"/>
                  <a:gd name="T13" fmla="*/ 55 h 56"/>
                  <a:gd name="T14" fmla="*/ 37 w 37"/>
                  <a:gd name="T15" fmla="*/ 1 h 56"/>
                  <a:gd name="T16" fmla="*/ 36 w 37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56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6"/>
                      <a:pt x="1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7" y="56"/>
                      <a:pt x="37" y="55"/>
                      <a:pt x="37" y="55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225">
                <a:extLst>
                  <a:ext uri="{FF2B5EF4-FFF2-40B4-BE49-F238E27FC236}">
                    <a16:creationId xmlns:a16="http://schemas.microsoft.com/office/drawing/2014/main" id="{8FA8CA88-4607-4723-B001-D7CC4666E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7327" y="5629830"/>
                <a:ext cx="106364" cy="339734"/>
              </a:xfrm>
              <a:custGeom>
                <a:avLst/>
                <a:gdLst>
                  <a:gd name="T0" fmla="*/ 36 w 37"/>
                  <a:gd name="T1" fmla="*/ 0 h 118"/>
                  <a:gd name="T2" fmla="*/ 1 w 37"/>
                  <a:gd name="T3" fmla="*/ 0 h 118"/>
                  <a:gd name="T4" fmla="*/ 0 w 37"/>
                  <a:gd name="T5" fmla="*/ 1 h 118"/>
                  <a:gd name="T6" fmla="*/ 0 w 37"/>
                  <a:gd name="T7" fmla="*/ 117 h 118"/>
                  <a:gd name="T8" fmla="*/ 1 w 37"/>
                  <a:gd name="T9" fmla="*/ 118 h 118"/>
                  <a:gd name="T10" fmla="*/ 36 w 37"/>
                  <a:gd name="T11" fmla="*/ 118 h 118"/>
                  <a:gd name="T12" fmla="*/ 37 w 37"/>
                  <a:gd name="T13" fmla="*/ 117 h 118"/>
                  <a:gd name="T14" fmla="*/ 37 w 37"/>
                  <a:gd name="T15" fmla="*/ 1 h 118"/>
                  <a:gd name="T16" fmla="*/ 36 w 37"/>
                  <a:gd name="T1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18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8"/>
                      <a:pt x="1" y="118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36" y="118"/>
                      <a:pt x="37" y="117"/>
                      <a:pt x="37" y="11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226">
                <a:extLst>
                  <a:ext uri="{FF2B5EF4-FFF2-40B4-BE49-F238E27FC236}">
                    <a16:creationId xmlns:a16="http://schemas.microsoft.com/office/drawing/2014/main" id="{0B305D9D-2AB9-4F66-8A7F-06491A57E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1791" y="5736195"/>
                <a:ext cx="109539" cy="233369"/>
              </a:xfrm>
              <a:custGeom>
                <a:avLst/>
                <a:gdLst>
                  <a:gd name="T0" fmla="*/ 37 w 38"/>
                  <a:gd name="T1" fmla="*/ 0 h 81"/>
                  <a:gd name="T2" fmla="*/ 1 w 38"/>
                  <a:gd name="T3" fmla="*/ 0 h 81"/>
                  <a:gd name="T4" fmla="*/ 0 w 38"/>
                  <a:gd name="T5" fmla="*/ 1 h 81"/>
                  <a:gd name="T6" fmla="*/ 0 w 38"/>
                  <a:gd name="T7" fmla="*/ 80 h 81"/>
                  <a:gd name="T8" fmla="*/ 1 w 38"/>
                  <a:gd name="T9" fmla="*/ 81 h 81"/>
                  <a:gd name="T10" fmla="*/ 37 w 38"/>
                  <a:gd name="T11" fmla="*/ 81 h 81"/>
                  <a:gd name="T12" fmla="*/ 38 w 38"/>
                  <a:gd name="T13" fmla="*/ 80 h 81"/>
                  <a:gd name="T14" fmla="*/ 38 w 38"/>
                  <a:gd name="T15" fmla="*/ 1 h 81"/>
                  <a:gd name="T16" fmla="*/ 37 w 38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81">
                    <a:moveTo>
                      <a:pt x="3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1"/>
                      <a:pt x="1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8" y="80"/>
                      <a:pt x="38" y="8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227">
                <a:extLst>
                  <a:ext uri="{FF2B5EF4-FFF2-40B4-BE49-F238E27FC236}">
                    <a16:creationId xmlns:a16="http://schemas.microsoft.com/office/drawing/2014/main" id="{3E103F7C-01EF-4B8A-A57D-443258D27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842" y="5529815"/>
                <a:ext cx="106364" cy="439749"/>
              </a:xfrm>
              <a:custGeom>
                <a:avLst/>
                <a:gdLst>
                  <a:gd name="T0" fmla="*/ 36 w 37"/>
                  <a:gd name="T1" fmla="*/ 0 h 153"/>
                  <a:gd name="T2" fmla="*/ 1 w 37"/>
                  <a:gd name="T3" fmla="*/ 0 h 153"/>
                  <a:gd name="T4" fmla="*/ 0 w 37"/>
                  <a:gd name="T5" fmla="*/ 1 h 153"/>
                  <a:gd name="T6" fmla="*/ 0 w 37"/>
                  <a:gd name="T7" fmla="*/ 152 h 153"/>
                  <a:gd name="T8" fmla="*/ 1 w 37"/>
                  <a:gd name="T9" fmla="*/ 153 h 153"/>
                  <a:gd name="T10" fmla="*/ 36 w 37"/>
                  <a:gd name="T11" fmla="*/ 153 h 153"/>
                  <a:gd name="T12" fmla="*/ 37 w 37"/>
                  <a:gd name="T13" fmla="*/ 152 h 153"/>
                  <a:gd name="T14" fmla="*/ 37 w 37"/>
                  <a:gd name="T15" fmla="*/ 1 h 153"/>
                  <a:gd name="T16" fmla="*/ 36 w 37"/>
                  <a:gd name="T1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53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2"/>
                      <a:pt x="1" y="153"/>
                      <a:pt x="1" y="153"/>
                    </a:cubicBezTo>
                    <a:cubicBezTo>
                      <a:pt x="36" y="153"/>
                      <a:pt x="36" y="153"/>
                      <a:pt x="36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228">
                <a:extLst>
                  <a:ext uri="{FF2B5EF4-FFF2-40B4-BE49-F238E27FC236}">
                    <a16:creationId xmlns:a16="http://schemas.microsoft.com/office/drawing/2014/main" id="{4AC0DB44-C786-42D5-ADAC-889992F6B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9213" y="5417099"/>
                <a:ext cx="428630" cy="198443"/>
              </a:xfrm>
              <a:custGeom>
                <a:avLst/>
                <a:gdLst>
                  <a:gd name="T0" fmla="*/ 146 w 149"/>
                  <a:gd name="T1" fmla="*/ 3 h 69"/>
                  <a:gd name="T2" fmla="*/ 144 w 149"/>
                  <a:gd name="T3" fmla="*/ 1 h 69"/>
                  <a:gd name="T4" fmla="*/ 141 w 149"/>
                  <a:gd name="T5" fmla="*/ 0 h 69"/>
                  <a:gd name="T6" fmla="*/ 116 w 149"/>
                  <a:gd name="T7" fmla="*/ 4 h 69"/>
                  <a:gd name="T8" fmla="*/ 112 w 149"/>
                  <a:gd name="T9" fmla="*/ 8 h 69"/>
                  <a:gd name="T10" fmla="*/ 117 w 149"/>
                  <a:gd name="T11" fmla="*/ 12 h 69"/>
                  <a:gd name="T12" fmla="*/ 133 w 149"/>
                  <a:gd name="T13" fmla="*/ 9 h 69"/>
                  <a:gd name="T14" fmla="*/ 99 w 149"/>
                  <a:gd name="T15" fmla="*/ 45 h 69"/>
                  <a:gd name="T16" fmla="*/ 51 w 149"/>
                  <a:gd name="T17" fmla="*/ 21 h 69"/>
                  <a:gd name="T18" fmla="*/ 46 w 149"/>
                  <a:gd name="T19" fmla="*/ 21 h 69"/>
                  <a:gd name="T20" fmla="*/ 2 w 149"/>
                  <a:gd name="T21" fmla="*/ 62 h 69"/>
                  <a:gd name="T22" fmla="*/ 2 w 149"/>
                  <a:gd name="T23" fmla="*/ 67 h 69"/>
                  <a:gd name="T24" fmla="*/ 5 w 149"/>
                  <a:gd name="T25" fmla="*/ 69 h 69"/>
                  <a:gd name="T26" fmla="*/ 7 w 149"/>
                  <a:gd name="T27" fmla="*/ 68 h 69"/>
                  <a:gd name="T28" fmla="*/ 50 w 149"/>
                  <a:gd name="T29" fmla="*/ 29 h 69"/>
                  <a:gd name="T30" fmla="*/ 98 w 149"/>
                  <a:gd name="T31" fmla="*/ 53 h 69"/>
                  <a:gd name="T32" fmla="*/ 103 w 149"/>
                  <a:gd name="T33" fmla="*/ 52 h 69"/>
                  <a:gd name="T34" fmla="*/ 139 w 149"/>
                  <a:gd name="T35" fmla="*/ 14 h 69"/>
                  <a:gd name="T36" fmla="*/ 141 w 149"/>
                  <a:gd name="T37" fmla="*/ 28 h 69"/>
                  <a:gd name="T38" fmla="*/ 145 w 149"/>
                  <a:gd name="T39" fmla="*/ 31 h 69"/>
                  <a:gd name="T40" fmla="*/ 145 w 149"/>
                  <a:gd name="T41" fmla="*/ 31 h 69"/>
                  <a:gd name="T42" fmla="*/ 149 w 149"/>
                  <a:gd name="T43" fmla="*/ 27 h 69"/>
                  <a:gd name="T44" fmla="*/ 146 w 149"/>
                  <a:gd name="T45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69">
                    <a:moveTo>
                      <a:pt x="146" y="3"/>
                    </a:moveTo>
                    <a:cubicBezTo>
                      <a:pt x="146" y="2"/>
                      <a:pt x="145" y="1"/>
                      <a:pt x="144" y="1"/>
                    </a:cubicBezTo>
                    <a:cubicBezTo>
                      <a:pt x="144" y="0"/>
                      <a:pt x="143" y="0"/>
                      <a:pt x="141" y="0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3" y="4"/>
                      <a:pt x="112" y="6"/>
                      <a:pt x="112" y="8"/>
                    </a:cubicBezTo>
                    <a:cubicBezTo>
                      <a:pt x="112" y="10"/>
                      <a:pt x="114" y="12"/>
                      <a:pt x="117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99" y="45"/>
                      <a:pt x="99" y="45"/>
                      <a:pt x="99" y="45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9" y="20"/>
                      <a:pt x="48" y="20"/>
                      <a:pt x="46" y="2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0" y="63"/>
                      <a:pt x="0" y="66"/>
                      <a:pt x="2" y="67"/>
                    </a:cubicBezTo>
                    <a:cubicBezTo>
                      <a:pt x="2" y="68"/>
                      <a:pt x="3" y="69"/>
                      <a:pt x="5" y="69"/>
                    </a:cubicBezTo>
                    <a:cubicBezTo>
                      <a:pt x="5" y="69"/>
                      <a:pt x="6" y="68"/>
                      <a:pt x="7" y="68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98" y="53"/>
                      <a:pt x="98" y="53"/>
                      <a:pt x="98" y="53"/>
                    </a:cubicBezTo>
                    <a:cubicBezTo>
                      <a:pt x="100" y="54"/>
                      <a:pt x="102" y="54"/>
                      <a:pt x="103" y="52"/>
                    </a:cubicBezTo>
                    <a:cubicBezTo>
                      <a:pt x="139" y="14"/>
                      <a:pt x="139" y="14"/>
                      <a:pt x="139" y="14"/>
                    </a:cubicBezTo>
                    <a:cubicBezTo>
                      <a:pt x="141" y="28"/>
                      <a:pt x="141" y="28"/>
                      <a:pt x="141" y="28"/>
                    </a:cubicBezTo>
                    <a:cubicBezTo>
                      <a:pt x="141" y="30"/>
                      <a:pt x="143" y="31"/>
                      <a:pt x="145" y="31"/>
                    </a:cubicBezTo>
                    <a:cubicBezTo>
                      <a:pt x="145" y="31"/>
                      <a:pt x="145" y="31"/>
                      <a:pt x="145" y="31"/>
                    </a:cubicBezTo>
                    <a:cubicBezTo>
                      <a:pt x="147" y="31"/>
                      <a:pt x="149" y="29"/>
                      <a:pt x="149" y="27"/>
                    </a:cubicBezTo>
                    <a:lnTo>
                      <a:pt x="146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2F3984F-5242-4FB0-8B15-9C26FF845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961018"/>
              </p:ext>
            </p:extLst>
          </p:nvPr>
        </p:nvGraphicFramePr>
        <p:xfrm>
          <a:off x="3236413" y="1344579"/>
          <a:ext cx="5206841" cy="3491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6ED6EB9-E40F-441B-A54C-82E6FB98685D}"/>
              </a:ext>
            </a:extLst>
          </p:cNvPr>
          <p:cNvSpPr txBox="1"/>
          <p:nvPr/>
        </p:nvSpPr>
        <p:spPr>
          <a:xfrm>
            <a:off x="1804388" y="5942695"/>
            <a:ext cx="358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신한 금융 투자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0B28AF6-36CD-4871-B7D6-96CF16C8C77C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5582E5-C1F2-4E19-8238-D8FA50CDC4E4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BBB45C7-065E-42F9-BCEB-373421373946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0D9C919-49D1-48EC-8832-42802DFCD37B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B47CB6A9-B61E-4BE0-BC2B-D7F3B038099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4F565D7B-5AC6-456C-89D8-004C3D485405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66B2EB8-A7E8-4774-9CE7-D6B431368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586826-0287-4572-BAA6-0A4B30CEFA14}"/>
              </a:ext>
            </a:extLst>
          </p:cNvPr>
          <p:cNvSpPr txBox="1"/>
          <p:nvPr/>
        </p:nvSpPr>
        <p:spPr>
          <a:xfrm>
            <a:off x="6091383" y="5288994"/>
            <a:ext cx="2157527" cy="93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rgbClr val="FF5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5.7%</a:t>
            </a:r>
            <a:endParaRPr lang="ko-KR" altLang="en-US" sz="5400" b="1">
              <a:solidFill>
                <a:srgbClr val="FF505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04266-108B-43FA-8913-1DE1257D431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가능성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237FCBD-B9E3-48CA-94C9-B49AE308E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826937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178499D1-967D-4D8D-84F3-95CBECEBA266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9" name="그래픽 68" descr="식물 단색으로 채워진">
              <a:extLst>
                <a:ext uri="{FF2B5EF4-FFF2-40B4-BE49-F238E27FC236}">
                  <a16:creationId xmlns:a16="http://schemas.microsoft.com/office/drawing/2014/main" id="{89FE82BC-B137-4DB0-B053-0F1C1F46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0" name="그래픽 69" descr="화폐 단색으로 채워진">
              <a:extLst>
                <a:ext uri="{FF2B5EF4-FFF2-40B4-BE49-F238E27FC236}">
                  <a16:creationId xmlns:a16="http://schemas.microsoft.com/office/drawing/2014/main" id="{5435619E-CBBD-498B-8435-A7234B47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1" name="그래픽 70" descr="지수 그래프 단색으로 채워진">
              <a:extLst>
                <a:ext uri="{FF2B5EF4-FFF2-40B4-BE49-F238E27FC236}">
                  <a16:creationId xmlns:a16="http://schemas.microsoft.com/office/drawing/2014/main" id="{3B5BF059-8C08-48DA-8BFE-D33484DC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89D47923-F6FF-4297-9FBB-8F151EC0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3" name="그래픽 72" descr="클립보드 단색으로 채워진">
            <a:extLst>
              <a:ext uri="{FF2B5EF4-FFF2-40B4-BE49-F238E27FC236}">
                <a16:creationId xmlns:a16="http://schemas.microsoft.com/office/drawing/2014/main" id="{6A4CA123-0278-4D04-96C8-AD71755703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3304AF5-56F2-44FF-AB5D-70A9F3C7D160}"/>
              </a:ext>
            </a:extLst>
          </p:cNvPr>
          <p:cNvSpPr txBox="1"/>
          <p:nvPr/>
        </p:nvSpPr>
        <p:spPr>
          <a:xfrm>
            <a:off x="2462293" y="4687341"/>
            <a:ext cx="3582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 도입 시 인건비 절약 사례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2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한국투자증권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7C7FD2-A527-495A-8B64-68B4646C2921}"/>
              </a:ext>
            </a:extLst>
          </p:cNvPr>
          <p:cNvGrpSpPr/>
          <p:nvPr/>
        </p:nvGrpSpPr>
        <p:grpSpPr>
          <a:xfrm rot="10800000">
            <a:off x="8712484" y="1519622"/>
            <a:ext cx="1673059" cy="3082743"/>
            <a:chOff x="8410975" y="1474918"/>
            <a:chExt cx="1673059" cy="3082743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6AFE038-E036-4519-B023-312AE0F3B3A5}"/>
                </a:ext>
              </a:extLst>
            </p:cNvPr>
            <p:cNvSpPr/>
            <p:nvPr/>
          </p:nvSpPr>
          <p:spPr>
            <a:xfrm rot="10800000">
              <a:off x="8651224" y="1474918"/>
              <a:ext cx="1200635" cy="3082743"/>
            </a:xfrm>
            <a:prstGeom prst="downArrow">
              <a:avLst>
                <a:gd name="adj1" fmla="val 36169"/>
                <a:gd name="adj2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13">
              <a:extLst>
                <a:ext uri="{FF2B5EF4-FFF2-40B4-BE49-F238E27FC236}">
                  <a16:creationId xmlns:a16="http://schemas.microsoft.com/office/drawing/2014/main" id="{E21E103B-DDCB-45A7-9095-5BC620CFC51F}"/>
                </a:ext>
              </a:extLst>
            </p:cNvPr>
            <p:cNvSpPr/>
            <p:nvPr/>
          </p:nvSpPr>
          <p:spPr>
            <a:xfrm>
              <a:off x="8410975" y="2708915"/>
              <a:ext cx="1673059" cy="6068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>
                <a:lnSpc>
                  <a:spcPct val="150000"/>
                </a:lnSpc>
              </a:pP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5CDCF0-2429-4C24-8E74-C8B18CDA2575}"/>
              </a:ext>
            </a:extLst>
          </p:cNvPr>
          <p:cNvSpPr txBox="1"/>
          <p:nvPr/>
        </p:nvSpPr>
        <p:spPr>
          <a:xfrm>
            <a:off x="8806813" y="2875888"/>
            <a:ext cx="150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직원 수 감소</a:t>
            </a:r>
          </a:p>
        </p:txBody>
      </p:sp>
      <p:pic>
        <p:nvPicPr>
          <p:cNvPr id="42" name="_x301929032">
            <a:extLst>
              <a:ext uri="{FF2B5EF4-FFF2-40B4-BE49-F238E27FC236}">
                <a16:creationId xmlns:a16="http://schemas.microsoft.com/office/drawing/2014/main" id="{D64DBBF7-8F07-4B4D-A806-62319C45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41" y="1460993"/>
            <a:ext cx="5193571" cy="319311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DB05F4-8A23-4D93-90DA-C997A6815B4D}"/>
              </a:ext>
            </a:extLst>
          </p:cNvPr>
          <p:cNvSpPr txBox="1"/>
          <p:nvPr/>
        </p:nvSpPr>
        <p:spPr>
          <a:xfrm>
            <a:off x="2462293" y="5542057"/>
            <a:ext cx="896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매장 직원 수 감소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⇒ </a:t>
            </a:r>
            <a:r>
              <a:rPr lang="ko-KR" altLang="en-US" sz="40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더 어려워지는 음식 주문</a:t>
            </a:r>
            <a:endParaRPr lang="en-US" altLang="ko-KR" sz="4000" dirty="0">
              <a:solidFill>
                <a:srgbClr val="FF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CC5208-46FA-41FE-B187-F2289A4C1B5E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6B12A20-EBD4-442E-87B4-6FCD397924B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6975C2-4E9B-4812-B7DA-D0AE4027E242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A739BAA-CAEE-481B-8B87-DA0FB8D07D9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B78ED4DD-BA72-4AF1-8B78-E4C62CC3A09A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34B8813-8142-4041-A3FB-E4F7FDBFF6EA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7D211CD-C925-44ED-894F-A99F88275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4154E8-D801-4340-8066-A99AB862B3A7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가능성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1D47A985-A4DA-4148-9F5B-D39D8719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FC04EE78-969A-4127-9E89-5C4F64755059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5" name="그래픽 44" descr="식물 단색으로 채워진">
              <a:extLst>
                <a:ext uri="{FF2B5EF4-FFF2-40B4-BE49-F238E27FC236}">
                  <a16:creationId xmlns:a16="http://schemas.microsoft.com/office/drawing/2014/main" id="{8A79142D-23AC-40FB-BA8A-83F0F50E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6" name="그래픽 45" descr="화폐 단색으로 채워진">
              <a:extLst>
                <a:ext uri="{FF2B5EF4-FFF2-40B4-BE49-F238E27FC236}">
                  <a16:creationId xmlns:a16="http://schemas.microsoft.com/office/drawing/2014/main" id="{7AF8073C-98F0-4DEC-979F-B5951A0BE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7" name="그래픽 46" descr="지수 그래프 단색으로 채워진">
              <a:extLst>
                <a:ext uri="{FF2B5EF4-FFF2-40B4-BE49-F238E27FC236}">
                  <a16:creationId xmlns:a16="http://schemas.microsoft.com/office/drawing/2014/main" id="{3B4D4C5E-2C5F-4084-B337-F6C1E8F0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51ABB39B-5E5F-4F84-B581-8434FA737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" name="그래픽 48" descr="클립보드 단색으로 채워진">
            <a:extLst>
              <a:ext uri="{FF2B5EF4-FFF2-40B4-BE49-F238E27FC236}">
                <a16:creationId xmlns:a16="http://schemas.microsoft.com/office/drawing/2014/main" id="{9E85E1E9-7C8A-4462-AC69-1932194D07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FB0A5F-92CF-434F-A6E6-A8FA578A15A0}"/>
              </a:ext>
            </a:extLst>
          </p:cNvPr>
          <p:cNvSpPr/>
          <p:nvPr/>
        </p:nvSpPr>
        <p:spPr>
          <a:xfrm>
            <a:off x="5805022" y="1483026"/>
            <a:ext cx="1597891" cy="1615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Kiosk</a:t>
            </a:r>
            <a:endParaRPr lang="ko-KR" altLang="en-US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B1413-CF6F-44E6-BA9D-5920F640AA74}"/>
              </a:ext>
            </a:extLst>
          </p:cNvPr>
          <p:cNvSpPr/>
          <p:nvPr/>
        </p:nvSpPr>
        <p:spPr>
          <a:xfrm>
            <a:off x="2925099" y="1483027"/>
            <a:ext cx="1597891" cy="1615349"/>
          </a:xfrm>
          <a:prstGeom prst="ellips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판매자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FBC3B7-90BB-46AC-A02F-F39E6641356D}"/>
              </a:ext>
            </a:extLst>
          </p:cNvPr>
          <p:cNvSpPr/>
          <p:nvPr/>
        </p:nvSpPr>
        <p:spPr>
          <a:xfrm>
            <a:off x="8573136" y="1483026"/>
            <a:ext cx="1597891" cy="161534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소비자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A17D1CD-9CF9-4A25-9A95-E9013EB3F36F}"/>
              </a:ext>
            </a:extLst>
          </p:cNvPr>
          <p:cNvCxnSpPr/>
          <p:nvPr/>
        </p:nvCxnSpPr>
        <p:spPr>
          <a:xfrm>
            <a:off x="4594743" y="1817339"/>
            <a:ext cx="10988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5C0FEEE-FE5B-4A49-9E08-329DEC70072A}"/>
              </a:ext>
            </a:extLst>
          </p:cNvPr>
          <p:cNvCxnSpPr/>
          <p:nvPr/>
        </p:nvCxnSpPr>
        <p:spPr>
          <a:xfrm>
            <a:off x="7474284" y="1785012"/>
            <a:ext cx="109885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5631C78-C2A1-4BF8-BB1C-DBD7B87AA6E2}"/>
              </a:ext>
            </a:extLst>
          </p:cNvPr>
          <p:cNvCxnSpPr>
            <a:cxnSpLocks/>
          </p:cNvCxnSpPr>
          <p:nvPr/>
        </p:nvCxnSpPr>
        <p:spPr>
          <a:xfrm flipH="1">
            <a:off x="4554440" y="2713268"/>
            <a:ext cx="10988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141883-BFD8-4F9B-812A-F2557F1C2F37}"/>
              </a:ext>
            </a:extLst>
          </p:cNvPr>
          <p:cNvCxnSpPr>
            <a:cxnSpLocks/>
          </p:cNvCxnSpPr>
          <p:nvPr/>
        </p:nvCxnSpPr>
        <p:spPr>
          <a:xfrm flipH="1">
            <a:off x="7474284" y="2708649"/>
            <a:ext cx="109885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42FA32-0A27-4986-B9FE-2A969F00DC85}"/>
              </a:ext>
            </a:extLst>
          </p:cNvPr>
          <p:cNvSpPr txBox="1"/>
          <p:nvPr/>
        </p:nvSpPr>
        <p:spPr>
          <a:xfrm>
            <a:off x="4416045" y="1430047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결제금액의 </a:t>
            </a: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3%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2B326-1970-41D1-815E-27C44CA56378}"/>
              </a:ext>
            </a:extLst>
          </p:cNvPr>
          <p:cNvSpPr txBox="1"/>
          <p:nvPr/>
        </p:nvSpPr>
        <p:spPr>
          <a:xfrm>
            <a:off x="7405974" y="1177701"/>
            <a:ext cx="1164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algn="ctr"/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제공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DA9E6-EE9F-4E7B-B50E-FD45EFC259C6}"/>
              </a:ext>
            </a:extLst>
          </p:cNvPr>
          <p:cNvSpPr txBox="1"/>
          <p:nvPr/>
        </p:nvSpPr>
        <p:spPr>
          <a:xfrm>
            <a:off x="7747032" y="275982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주문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CE1ED5-6771-4DA9-8D46-68C6449A9F64}"/>
              </a:ext>
            </a:extLst>
          </p:cNvPr>
          <p:cNvSpPr txBox="1"/>
          <p:nvPr/>
        </p:nvSpPr>
        <p:spPr>
          <a:xfrm>
            <a:off x="4332909" y="2890357"/>
            <a:ext cx="171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1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기업으로서의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이미지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8BA8F2A-BA45-43E9-A519-A706A102C39C}"/>
              </a:ext>
            </a:extLst>
          </p:cNvPr>
          <p:cNvSpPr/>
          <p:nvPr/>
        </p:nvSpPr>
        <p:spPr>
          <a:xfrm>
            <a:off x="5805022" y="4567299"/>
            <a:ext cx="1597891" cy="1615349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광고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37D8A5-FE6A-44E8-A663-3FC6765B7B99}"/>
              </a:ext>
            </a:extLst>
          </p:cNvPr>
          <p:cNvCxnSpPr>
            <a:cxnSpLocks/>
          </p:cNvCxnSpPr>
          <p:nvPr/>
        </p:nvCxnSpPr>
        <p:spPr>
          <a:xfrm flipV="1">
            <a:off x="7024229" y="3240317"/>
            <a:ext cx="0" cy="1151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06870AE-1731-4409-8F5C-A5945BB6174D}"/>
              </a:ext>
            </a:extLst>
          </p:cNvPr>
          <p:cNvCxnSpPr>
            <a:cxnSpLocks/>
          </p:cNvCxnSpPr>
          <p:nvPr/>
        </p:nvCxnSpPr>
        <p:spPr>
          <a:xfrm>
            <a:off x="6268518" y="3268709"/>
            <a:ext cx="0" cy="11520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625B97-4195-45DD-80DF-67F869567B0C}"/>
              </a:ext>
            </a:extLst>
          </p:cNvPr>
          <p:cNvSpPr txBox="1"/>
          <p:nvPr/>
        </p:nvSpPr>
        <p:spPr>
          <a:xfrm>
            <a:off x="7105433" y="366356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광고료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508D03-2B4F-496B-92B5-47619175337C}"/>
              </a:ext>
            </a:extLst>
          </p:cNvPr>
          <p:cNvSpPr txBox="1"/>
          <p:nvPr/>
        </p:nvSpPr>
        <p:spPr>
          <a:xfrm>
            <a:off x="5072043" y="3675432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조회수 전달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2342E33-C532-464F-82B2-8F16EF2D2069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5154B2-605D-4EDC-AACB-E948025C34CF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ABF2E1F-6374-4EE1-94F2-387D04B25F9D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11551A0-FF08-428A-A090-34C89BAF37A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E6EB49FC-8B78-4EF2-88B0-92E15E8B8BF9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B51F73D5-AAA9-4B84-B344-23E6FAC947C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9B6F7B66-DEEE-4251-AF36-591A0B15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9FCD48-D450-4862-8237-1011C9F5C9C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BFA306C-010C-4B6D-B596-F1A4F7535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0580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15D32B-93DD-488F-9EB1-0AADB17AAEB7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51" name="그래픽 50" descr="식물 단색으로 채워진">
              <a:extLst>
                <a:ext uri="{FF2B5EF4-FFF2-40B4-BE49-F238E27FC236}">
                  <a16:creationId xmlns:a16="http://schemas.microsoft.com/office/drawing/2014/main" id="{C788B448-F8C8-45A8-891F-BA5BBB9E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52" name="그래픽 51" descr="화폐 단색으로 채워진">
              <a:extLst>
                <a:ext uri="{FF2B5EF4-FFF2-40B4-BE49-F238E27FC236}">
                  <a16:creationId xmlns:a16="http://schemas.microsoft.com/office/drawing/2014/main" id="{C53CFE66-70A0-473E-868D-B09B9FC05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53" name="그래픽 52" descr="지수 그래프 단색으로 채워진">
              <a:extLst>
                <a:ext uri="{FF2B5EF4-FFF2-40B4-BE49-F238E27FC236}">
                  <a16:creationId xmlns:a16="http://schemas.microsoft.com/office/drawing/2014/main" id="{2792FE60-51B7-4246-8091-A7EDBD0F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5911BDA-B9D3-409F-AD4B-3C45AD90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13683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5" name="그래픽 54" descr="클립보드 단색으로 채워진">
            <a:extLst>
              <a:ext uri="{FF2B5EF4-FFF2-40B4-BE49-F238E27FC236}">
                <a16:creationId xmlns:a16="http://schemas.microsoft.com/office/drawing/2014/main" id="{8A17DA65-C057-43F0-AC8A-F0FE8D02DC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342E77-E1B9-4DF2-AF32-F6ADBA777FB7}"/>
              </a:ext>
            </a:extLst>
          </p:cNvPr>
          <p:cNvGrpSpPr/>
          <p:nvPr/>
        </p:nvGrpSpPr>
        <p:grpSpPr>
          <a:xfrm>
            <a:off x="2914004" y="1062657"/>
            <a:ext cx="6820918" cy="4343589"/>
            <a:chOff x="2317382" y="1294455"/>
            <a:chExt cx="6820918" cy="4343589"/>
          </a:xfrm>
        </p:grpSpPr>
        <p:pic>
          <p:nvPicPr>
            <p:cNvPr id="4097" name="_x462126984">
              <a:extLst>
                <a:ext uri="{FF2B5EF4-FFF2-40B4-BE49-F238E27FC236}">
                  <a16:creationId xmlns:a16="http://schemas.microsoft.com/office/drawing/2014/main" id="{265967F7-2C63-4EE2-A5C1-109F9021F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816" y="1294455"/>
              <a:ext cx="6135484" cy="390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304AF5-56F2-44FF-AB5D-70A9F3C7D160}"/>
                </a:ext>
              </a:extLst>
            </p:cNvPr>
            <p:cNvSpPr txBox="1"/>
            <p:nvPr/>
          </p:nvSpPr>
          <p:spPr>
            <a:xfrm>
              <a:off x="2317382" y="4776270"/>
              <a:ext cx="51590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ko-KR" alt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주요 배달 앱 중개 수수료</a:t>
              </a:r>
              <a:endPara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2"/>
              <a:r>
                <a:rPr lang="ko-KR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출처</a:t>
              </a:r>
              <a:r>
                <a:rPr lang="en-US" altLang="ko-KR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[news 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뉴스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] 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배달 앱 수수료에 할인 부담까지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…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프랜차이즈 가맹점주 </a:t>
              </a:r>
              <a:r>
                <a:rPr lang="en-US" altLang="ko-KR" sz="12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“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못 살겠다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”</a:t>
              </a:r>
              <a:endParaRPr lang="ko-KR" altLang="en-US" sz="1200" kern="0" spc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2"/>
              <a:endPara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5" name="액자 34">
            <a:extLst>
              <a:ext uri="{FF2B5EF4-FFF2-40B4-BE49-F238E27FC236}">
                <a16:creationId xmlns:a16="http://schemas.microsoft.com/office/drawing/2014/main" id="{E815506B-E385-40CE-A63B-8E3273F7CF1E}"/>
              </a:ext>
            </a:extLst>
          </p:cNvPr>
          <p:cNvSpPr/>
          <p:nvPr/>
        </p:nvSpPr>
        <p:spPr>
          <a:xfrm>
            <a:off x="5810590" y="1786307"/>
            <a:ext cx="1398078" cy="2652879"/>
          </a:xfrm>
          <a:prstGeom prst="frame">
            <a:avLst>
              <a:gd name="adj1" fmla="val 36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49E940-CA32-4AF2-B379-88B799C9676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5D69D3-7E0D-4C6D-B663-44B04B1763D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645113-043A-478D-B592-C81E6D2E1E03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703CD7C-1475-41A0-B434-43365C3875A8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1A9C89D-6885-4740-812B-078A71FBB68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2FDDEF3-24A9-4A87-8563-5CACFDA97BE3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D96B6D6-3588-4E78-8511-7B4F4E311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C798CF-878B-41D8-9783-723F803699D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4BC24E-96B3-4346-A8BD-328B753CC21A}"/>
              </a:ext>
            </a:extLst>
          </p:cNvPr>
          <p:cNvGrpSpPr/>
          <p:nvPr/>
        </p:nvGrpSpPr>
        <p:grpSpPr>
          <a:xfrm>
            <a:off x="4413180" y="5162836"/>
            <a:ext cx="5102012" cy="1446550"/>
            <a:chOff x="2810717" y="4970459"/>
            <a:chExt cx="5102012" cy="144655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712FEA-F6FB-46C2-9C19-D82F3D6E92C5}"/>
                </a:ext>
              </a:extLst>
            </p:cNvPr>
            <p:cNvSpPr txBox="1"/>
            <p:nvPr/>
          </p:nvSpPr>
          <p:spPr>
            <a:xfrm>
              <a:off x="3493569" y="5577449"/>
              <a:ext cx="4419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%≤ 6.83%</a:t>
              </a:r>
              <a:r>
                <a:rPr lang="en-US" altLang="ko-KR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(</a:t>
              </a:r>
              <a:r>
                <a:rPr lang="ko-KR" altLang="en-US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기존 배달앱 평균 수수료</a:t>
              </a:r>
              <a:r>
                <a:rPr lang="en-US" altLang="ko-KR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)</a:t>
              </a:r>
              <a:endParaRPr lang="ko-KR" altLang="en-US" sz="120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114B2B-70FD-42A1-9CBC-56A48F6C7F00}"/>
                </a:ext>
              </a:extLst>
            </p:cNvPr>
            <p:cNvSpPr txBox="1"/>
            <p:nvPr/>
          </p:nvSpPr>
          <p:spPr>
            <a:xfrm>
              <a:off x="2810717" y="4970459"/>
              <a:ext cx="7242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3</a:t>
              </a:r>
              <a:endParaRPr lang="ko-KR" altLang="en-US" sz="880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B7BA449-2A43-4FF9-9497-D038A4C2260D}"/>
              </a:ext>
            </a:extLst>
          </p:cNvPr>
          <p:cNvGraphicFramePr>
            <a:graphicFrameLocks noGrp="1"/>
          </p:cNvGraphicFramePr>
          <p:nvPr/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94590E-6154-4CE3-AD2D-0F962E2B5DC8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1" name="그래픽 40" descr="식물 단색으로 채워진">
              <a:extLst>
                <a:ext uri="{FF2B5EF4-FFF2-40B4-BE49-F238E27FC236}">
                  <a16:creationId xmlns:a16="http://schemas.microsoft.com/office/drawing/2014/main" id="{03A35DDB-CCBA-4C0F-A225-F50EAE87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3" name="그래픽 42" descr="화폐 단색으로 채워진">
              <a:extLst>
                <a:ext uri="{FF2B5EF4-FFF2-40B4-BE49-F238E27FC236}">
                  <a16:creationId xmlns:a16="http://schemas.microsoft.com/office/drawing/2014/main" id="{6016DFA6-6F91-40A6-964A-10CFFCCB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4" name="그래픽 43" descr="지수 그래프 단색으로 채워진">
              <a:extLst>
                <a:ext uri="{FF2B5EF4-FFF2-40B4-BE49-F238E27FC236}">
                  <a16:creationId xmlns:a16="http://schemas.microsoft.com/office/drawing/2014/main" id="{4641796F-879B-4D4D-B97D-89C52601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0CD311DB-D410-48CA-8E30-121F700F47C2}"/>
              </a:ext>
            </a:extLst>
          </p:cNvPr>
          <p:cNvGraphicFramePr>
            <a:graphicFrameLocks noGrp="1"/>
          </p:cNvGraphicFramePr>
          <p:nvPr/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" name="그래픽 49" descr="클립보드 단색으로 채워진">
            <a:extLst>
              <a:ext uri="{FF2B5EF4-FFF2-40B4-BE49-F238E27FC236}">
                <a16:creationId xmlns:a16="http://schemas.microsoft.com/office/drawing/2014/main" id="{28FBF820-363B-4C12-9633-A4EAB65F0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342E77-E1B9-4DF2-AF32-F6ADBA777FB7}"/>
              </a:ext>
            </a:extLst>
          </p:cNvPr>
          <p:cNvGrpSpPr/>
          <p:nvPr/>
        </p:nvGrpSpPr>
        <p:grpSpPr>
          <a:xfrm>
            <a:off x="2914004" y="1062657"/>
            <a:ext cx="6820918" cy="4343589"/>
            <a:chOff x="2317382" y="1294455"/>
            <a:chExt cx="6820918" cy="4343589"/>
          </a:xfrm>
        </p:grpSpPr>
        <p:pic>
          <p:nvPicPr>
            <p:cNvPr id="4097" name="_x462126984">
              <a:extLst>
                <a:ext uri="{FF2B5EF4-FFF2-40B4-BE49-F238E27FC236}">
                  <a16:creationId xmlns:a16="http://schemas.microsoft.com/office/drawing/2014/main" id="{265967F7-2C63-4EE2-A5C1-109F9021F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816" y="1294455"/>
              <a:ext cx="6135484" cy="390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304AF5-56F2-44FF-AB5D-70A9F3C7D160}"/>
                </a:ext>
              </a:extLst>
            </p:cNvPr>
            <p:cNvSpPr txBox="1"/>
            <p:nvPr/>
          </p:nvSpPr>
          <p:spPr>
            <a:xfrm>
              <a:off x="2317382" y="4776270"/>
              <a:ext cx="51590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ko-KR" alt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주요 배달 앱 중개 수수료</a:t>
              </a:r>
              <a:endPara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2"/>
              <a:r>
                <a:rPr lang="ko-KR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출처</a:t>
              </a:r>
              <a:r>
                <a:rPr lang="en-US" altLang="ko-KR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[news 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뉴스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] 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배달 앱 수수료에 할인 부담까지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…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프랜차이즈 가맹점주 </a:t>
              </a:r>
              <a:r>
                <a:rPr lang="en-US" altLang="ko-KR" sz="12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“</a:t>
              </a:r>
              <a:r>
                <a:rPr lang="ko-KR" altLang="en-US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못 살겠다</a:t>
              </a:r>
              <a:r>
                <a:rPr lang="en-US" altLang="ko-KR" sz="1200" kern="0" spc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”</a:t>
              </a:r>
              <a:endParaRPr lang="ko-KR" altLang="en-US" sz="1200" kern="0" spc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2"/>
              <a:endPara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5" name="액자 34">
            <a:extLst>
              <a:ext uri="{FF2B5EF4-FFF2-40B4-BE49-F238E27FC236}">
                <a16:creationId xmlns:a16="http://schemas.microsoft.com/office/drawing/2014/main" id="{E815506B-E385-40CE-A63B-8E3273F7CF1E}"/>
              </a:ext>
            </a:extLst>
          </p:cNvPr>
          <p:cNvSpPr/>
          <p:nvPr/>
        </p:nvSpPr>
        <p:spPr>
          <a:xfrm>
            <a:off x="5810590" y="1786307"/>
            <a:ext cx="1398078" cy="2652879"/>
          </a:xfrm>
          <a:prstGeom prst="frame">
            <a:avLst>
              <a:gd name="adj1" fmla="val 36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B238A72-97C3-408F-82D6-E94FB68A8DC2}"/>
              </a:ext>
            </a:extLst>
          </p:cNvPr>
          <p:cNvSpPr/>
          <p:nvPr/>
        </p:nvSpPr>
        <p:spPr>
          <a:xfrm>
            <a:off x="9181898" y="2387804"/>
            <a:ext cx="1628558" cy="1689374"/>
          </a:xfrm>
          <a:prstGeom prst="ellipse">
            <a:avLst/>
          </a:prstGeom>
          <a:solidFill>
            <a:srgbClr val="FF5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경쟁력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49E940-CA32-4AF2-B379-88B799C9676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5D69D3-7E0D-4C6D-B663-44B04B1763D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645113-043A-478D-B592-C81E6D2E1E03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703CD7C-1475-41A0-B434-43365C3875A8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1A9C89D-6885-4740-812B-078A71FBB68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2FDDEF3-24A9-4A87-8563-5CACFDA97BE3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D96B6D6-3588-4E78-8511-7B4F4E311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C798CF-878B-41D8-9783-723F803699D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4BC24E-96B3-4346-A8BD-328B753CC21A}"/>
              </a:ext>
            </a:extLst>
          </p:cNvPr>
          <p:cNvGrpSpPr/>
          <p:nvPr/>
        </p:nvGrpSpPr>
        <p:grpSpPr>
          <a:xfrm>
            <a:off x="4413180" y="5162836"/>
            <a:ext cx="5102012" cy="1446550"/>
            <a:chOff x="2810717" y="4970459"/>
            <a:chExt cx="5102012" cy="144655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712FEA-F6FB-46C2-9C19-D82F3D6E92C5}"/>
                </a:ext>
              </a:extLst>
            </p:cNvPr>
            <p:cNvSpPr txBox="1"/>
            <p:nvPr/>
          </p:nvSpPr>
          <p:spPr>
            <a:xfrm>
              <a:off x="3493569" y="5577449"/>
              <a:ext cx="4419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%≤ 6.83%</a:t>
              </a:r>
              <a:r>
                <a:rPr lang="en-US" altLang="ko-KR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(</a:t>
              </a:r>
              <a:r>
                <a:rPr lang="ko-KR" altLang="en-US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기존 배달앱 평균 수수료</a:t>
              </a:r>
              <a:r>
                <a:rPr lang="en-US" altLang="ko-KR" sz="120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)</a:t>
              </a:r>
              <a:endParaRPr lang="ko-KR" altLang="en-US" sz="120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114B2B-70FD-42A1-9CBC-56A48F6C7F00}"/>
                </a:ext>
              </a:extLst>
            </p:cNvPr>
            <p:cNvSpPr txBox="1"/>
            <p:nvPr/>
          </p:nvSpPr>
          <p:spPr>
            <a:xfrm>
              <a:off x="2810717" y="4970459"/>
              <a:ext cx="72427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3</a:t>
              </a:r>
              <a:endParaRPr lang="ko-KR" altLang="en-US" sz="88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B7BA449-2A43-4FF9-9497-D038A4C22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94590E-6154-4CE3-AD2D-0F962E2B5DC8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1" name="그래픽 40" descr="식물 단색으로 채워진">
              <a:extLst>
                <a:ext uri="{FF2B5EF4-FFF2-40B4-BE49-F238E27FC236}">
                  <a16:creationId xmlns:a16="http://schemas.microsoft.com/office/drawing/2014/main" id="{03A35DDB-CCBA-4C0F-A225-F50EAE87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3" name="그래픽 42" descr="화폐 단색으로 채워진">
              <a:extLst>
                <a:ext uri="{FF2B5EF4-FFF2-40B4-BE49-F238E27FC236}">
                  <a16:creationId xmlns:a16="http://schemas.microsoft.com/office/drawing/2014/main" id="{6016DFA6-6F91-40A6-964A-10CFFCCB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4" name="그래픽 43" descr="지수 그래프 단색으로 채워진">
              <a:extLst>
                <a:ext uri="{FF2B5EF4-FFF2-40B4-BE49-F238E27FC236}">
                  <a16:creationId xmlns:a16="http://schemas.microsoft.com/office/drawing/2014/main" id="{4641796F-879B-4D4D-B97D-89C52601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0CD311DB-D410-48CA-8E30-121F700F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" name="그래픽 49" descr="클립보드 단색으로 채워진">
            <a:extLst>
              <a:ext uri="{FF2B5EF4-FFF2-40B4-BE49-F238E27FC236}">
                <a16:creationId xmlns:a16="http://schemas.microsoft.com/office/drawing/2014/main" id="{28FBF820-363B-4C12-9633-A4EAB65F0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51 0.00255 " pathEditMode="relative" ptsTypes="AA">
                                      <p:cBhvr>
                                        <p:cTn id="6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51 0.00255 " pathEditMode="relative" ptsTypes="AA">
                                      <p:cBhvr>
                                        <p:cTn id="8" dur="1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51 0.00255 " pathEditMode="relative" ptsTypes="AA">
                                      <p:cBhvr>
                                        <p:cTn id="10" dur="1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9C8F39-CCE3-4474-9EB5-F587C17D8D50}"/>
              </a:ext>
            </a:extLst>
          </p:cNvPr>
          <p:cNvSpPr txBox="1"/>
          <p:nvPr/>
        </p:nvSpPr>
        <p:spPr>
          <a:xfrm>
            <a:off x="1318516" y="3024068"/>
            <a:ext cx="51590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2020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년도 나이대별 시각장애인 수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2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통계청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FCE81-E7AC-42BE-A462-4BB91BFB9B07}"/>
              </a:ext>
            </a:extLst>
          </p:cNvPr>
          <p:cNvSpPr txBox="1"/>
          <p:nvPr/>
        </p:nvSpPr>
        <p:spPr>
          <a:xfrm>
            <a:off x="3401426" y="4194963"/>
            <a:ext cx="673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64,263 X 10,000 X </a:t>
            </a:r>
            <a:r>
              <a:rPr lang="en-US" altLang="ko-KR" sz="40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3%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=19,278,900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F63E6-56FF-4390-851A-69781FF46969}"/>
              </a:ext>
            </a:extLst>
          </p:cNvPr>
          <p:cNvSpPr txBox="1"/>
          <p:nvPr/>
        </p:nvSpPr>
        <p:spPr>
          <a:xfrm>
            <a:off x="3500362" y="4854829"/>
            <a:ext cx="5920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월 약 </a:t>
            </a:r>
            <a:r>
              <a:rPr lang="en-US" altLang="ko-KR" sz="40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1,900</a:t>
            </a:r>
            <a:r>
              <a:rPr lang="ko-KR" altLang="en-US" sz="40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 원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이익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B93871-3768-4A7F-89B2-AFFEE50379C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B4DB41-6220-495D-AB44-172F0B9EC4C1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8B72182-4B35-496F-91D5-5B4B69A818D3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6B9C0CF-067B-496B-8285-1D717BEBB7A8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67A8901-7A48-480F-90A6-E84EE1D23157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1E31545-2FA9-4930-A552-6468A765E5DF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206C334-069E-42E4-9791-E384426AD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9370970-0FB6-4EFA-B4B3-927243C9F06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53C513C3-F413-4131-B00C-CA6046C5E5DA}"/>
              </a:ext>
            </a:extLst>
          </p:cNvPr>
          <p:cNvGraphicFramePr>
            <a:graphicFrameLocks noGrp="1"/>
          </p:cNvGraphicFramePr>
          <p:nvPr/>
        </p:nvGraphicFramePr>
        <p:xfrm>
          <a:off x="2293401" y="2056554"/>
          <a:ext cx="862285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45014239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437709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5678748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888472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152827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27526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7332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연령대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대</a:t>
                      </a:r>
                      <a:endParaRPr lang="en-US" altLang="ko-KR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(18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세</a:t>
                      </a:r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~)</a:t>
                      </a:r>
                      <a:endParaRPr lang="ko-KR" altLang="en-US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20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30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40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50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대</a:t>
                      </a:r>
                      <a:endParaRPr lang="en-US" altLang="ko-KR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(~54</a:t>
                      </a:r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세</a:t>
                      </a:r>
                      <a:r>
                        <a:rPr lang="en-US" altLang="ko-KR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총합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18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시각장애인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660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6,004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12,178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26,218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19,203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64,263</a:t>
                      </a:r>
                      <a:endParaRPr lang="ko-KR" altLang="en-US" b="1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767373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428FC69-B908-4F01-A1C5-7F170DEC7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40AFDA-1863-4272-B231-EC5BED75F9B8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0" name="그래픽 39" descr="식물 단색으로 채워진">
              <a:extLst>
                <a:ext uri="{FF2B5EF4-FFF2-40B4-BE49-F238E27FC236}">
                  <a16:creationId xmlns:a16="http://schemas.microsoft.com/office/drawing/2014/main" id="{86798736-C0A6-4499-959C-5706916A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1" name="그래픽 40" descr="화폐 단색으로 채워진">
              <a:extLst>
                <a:ext uri="{FF2B5EF4-FFF2-40B4-BE49-F238E27FC236}">
                  <a16:creationId xmlns:a16="http://schemas.microsoft.com/office/drawing/2014/main" id="{C893C566-E5FC-4008-B99F-3D3EB855F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2" name="그래픽 41" descr="지수 그래프 단색으로 채워진">
              <a:extLst>
                <a:ext uri="{FF2B5EF4-FFF2-40B4-BE49-F238E27FC236}">
                  <a16:creationId xmlns:a16="http://schemas.microsoft.com/office/drawing/2014/main" id="{0DBEF337-CE7F-4C8A-BE00-3ED39DEE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46F1D69-6450-466B-B604-14E54992E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그래픽 45" descr="클립보드 단색으로 채워진">
            <a:extLst>
              <a:ext uri="{FF2B5EF4-FFF2-40B4-BE49-F238E27FC236}">
                <a16:creationId xmlns:a16="http://schemas.microsoft.com/office/drawing/2014/main" id="{22D99159-BE2B-4DB9-9EAB-8B504CA451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FB0A5F-92CF-434F-A6E6-A8FA578A15A0}"/>
              </a:ext>
            </a:extLst>
          </p:cNvPr>
          <p:cNvSpPr/>
          <p:nvPr/>
        </p:nvSpPr>
        <p:spPr>
          <a:xfrm>
            <a:off x="5805022" y="1483026"/>
            <a:ext cx="1597891" cy="1615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Kiosk</a:t>
            </a:r>
            <a:endParaRPr lang="ko-KR" altLang="en-US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B1413-CF6F-44E6-BA9D-5920F640AA74}"/>
              </a:ext>
            </a:extLst>
          </p:cNvPr>
          <p:cNvSpPr/>
          <p:nvPr/>
        </p:nvSpPr>
        <p:spPr>
          <a:xfrm>
            <a:off x="2925099" y="1483027"/>
            <a:ext cx="1597891" cy="1615349"/>
          </a:xfrm>
          <a:prstGeom prst="ellips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판매자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FBC3B7-90BB-46AC-A02F-F39E6641356D}"/>
              </a:ext>
            </a:extLst>
          </p:cNvPr>
          <p:cNvSpPr/>
          <p:nvPr/>
        </p:nvSpPr>
        <p:spPr>
          <a:xfrm>
            <a:off x="8573136" y="1483026"/>
            <a:ext cx="1597891" cy="161534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소비자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A17D1CD-9CF9-4A25-9A95-E9013EB3F36F}"/>
              </a:ext>
            </a:extLst>
          </p:cNvPr>
          <p:cNvCxnSpPr/>
          <p:nvPr/>
        </p:nvCxnSpPr>
        <p:spPr>
          <a:xfrm>
            <a:off x="4594743" y="1817339"/>
            <a:ext cx="10988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5C0FEEE-FE5B-4A49-9E08-329DEC70072A}"/>
              </a:ext>
            </a:extLst>
          </p:cNvPr>
          <p:cNvCxnSpPr/>
          <p:nvPr/>
        </p:nvCxnSpPr>
        <p:spPr>
          <a:xfrm>
            <a:off x="7474284" y="1785012"/>
            <a:ext cx="109885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5631C78-C2A1-4BF8-BB1C-DBD7B87AA6E2}"/>
              </a:ext>
            </a:extLst>
          </p:cNvPr>
          <p:cNvCxnSpPr>
            <a:cxnSpLocks/>
          </p:cNvCxnSpPr>
          <p:nvPr/>
        </p:nvCxnSpPr>
        <p:spPr>
          <a:xfrm flipH="1">
            <a:off x="4554440" y="2713268"/>
            <a:ext cx="10988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141883-BFD8-4F9B-812A-F2557F1C2F37}"/>
              </a:ext>
            </a:extLst>
          </p:cNvPr>
          <p:cNvCxnSpPr>
            <a:cxnSpLocks/>
          </p:cNvCxnSpPr>
          <p:nvPr/>
        </p:nvCxnSpPr>
        <p:spPr>
          <a:xfrm flipH="1">
            <a:off x="7474284" y="2708649"/>
            <a:ext cx="109885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42FA32-0A27-4986-B9FE-2A969F00DC85}"/>
              </a:ext>
            </a:extLst>
          </p:cNvPr>
          <p:cNvSpPr txBox="1"/>
          <p:nvPr/>
        </p:nvSpPr>
        <p:spPr>
          <a:xfrm>
            <a:off x="4416045" y="1430047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결제금액의 </a:t>
            </a: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3%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2B326-1970-41D1-815E-27C44CA56378}"/>
              </a:ext>
            </a:extLst>
          </p:cNvPr>
          <p:cNvSpPr txBox="1"/>
          <p:nvPr/>
        </p:nvSpPr>
        <p:spPr>
          <a:xfrm>
            <a:off x="7405974" y="1177701"/>
            <a:ext cx="1164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algn="ctr"/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제공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DA9E6-EE9F-4E7B-B50E-FD45EFC259C6}"/>
              </a:ext>
            </a:extLst>
          </p:cNvPr>
          <p:cNvSpPr txBox="1"/>
          <p:nvPr/>
        </p:nvSpPr>
        <p:spPr>
          <a:xfrm>
            <a:off x="7747032" y="275982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주문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CE1ED5-6771-4DA9-8D46-68C6449A9F64}"/>
              </a:ext>
            </a:extLst>
          </p:cNvPr>
          <p:cNvSpPr txBox="1"/>
          <p:nvPr/>
        </p:nvSpPr>
        <p:spPr>
          <a:xfrm>
            <a:off x="4332909" y="2890357"/>
            <a:ext cx="171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1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기업으로서의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이미지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8BA8F2A-BA45-43E9-A519-A706A102C39C}"/>
              </a:ext>
            </a:extLst>
          </p:cNvPr>
          <p:cNvSpPr/>
          <p:nvPr/>
        </p:nvSpPr>
        <p:spPr>
          <a:xfrm>
            <a:off x="5805022" y="4567299"/>
            <a:ext cx="1597891" cy="1615349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광고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37D8A5-FE6A-44E8-A663-3FC6765B7B99}"/>
              </a:ext>
            </a:extLst>
          </p:cNvPr>
          <p:cNvCxnSpPr>
            <a:cxnSpLocks/>
          </p:cNvCxnSpPr>
          <p:nvPr/>
        </p:nvCxnSpPr>
        <p:spPr>
          <a:xfrm flipV="1">
            <a:off x="7024229" y="3240317"/>
            <a:ext cx="0" cy="1151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06870AE-1731-4409-8F5C-A5945BB6174D}"/>
              </a:ext>
            </a:extLst>
          </p:cNvPr>
          <p:cNvCxnSpPr>
            <a:cxnSpLocks/>
          </p:cNvCxnSpPr>
          <p:nvPr/>
        </p:nvCxnSpPr>
        <p:spPr>
          <a:xfrm>
            <a:off x="6268518" y="3268709"/>
            <a:ext cx="0" cy="11520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625B97-4195-45DD-80DF-67F869567B0C}"/>
              </a:ext>
            </a:extLst>
          </p:cNvPr>
          <p:cNvSpPr txBox="1"/>
          <p:nvPr/>
        </p:nvSpPr>
        <p:spPr>
          <a:xfrm>
            <a:off x="7105433" y="366356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210 앱굴림 L" panose="02020603020101020101" pitchFamily="18" charset="-127"/>
                <a:ea typeface="210 앱굴림 L" panose="02020603020101020101" pitchFamily="18" charset="-127"/>
              </a:rPr>
              <a:t>광고료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508D03-2B4F-496B-92B5-47619175337C}"/>
              </a:ext>
            </a:extLst>
          </p:cNvPr>
          <p:cNvSpPr txBox="1"/>
          <p:nvPr/>
        </p:nvSpPr>
        <p:spPr>
          <a:xfrm>
            <a:off x="5072043" y="3675432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조회수 전달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2342E33-C532-464F-82B2-8F16EF2D2069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5154B2-605D-4EDC-AACB-E948025C34CF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ABF2E1F-6374-4EE1-94F2-387D04B25F9D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11551A0-FF08-428A-A090-34C89BAF37A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E6EB49FC-8B78-4EF2-88B0-92E15E8B8BF9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B51F73D5-AAA9-4B84-B344-23E6FAC947C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9B6F7B66-DEEE-4251-AF36-591A0B15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9FCD48-D450-4862-8237-1011C9F5C9C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D5C8A1D7-B9A9-402D-BFDA-4FEE1A557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2BF6CBD8-296C-4594-AFCC-B65123221123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6" name="그래픽 65" descr="식물 단색으로 채워진">
              <a:extLst>
                <a:ext uri="{FF2B5EF4-FFF2-40B4-BE49-F238E27FC236}">
                  <a16:creationId xmlns:a16="http://schemas.microsoft.com/office/drawing/2014/main" id="{76451A96-A4B1-4E03-80E0-C5B42DE3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67" name="그래픽 66" descr="화폐 단색으로 채워진">
              <a:extLst>
                <a:ext uri="{FF2B5EF4-FFF2-40B4-BE49-F238E27FC236}">
                  <a16:creationId xmlns:a16="http://schemas.microsoft.com/office/drawing/2014/main" id="{5DD16C47-EAEE-4705-804D-BF5F074F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6" name="그래픽 75" descr="지수 그래프 단색으로 채워진">
              <a:extLst>
                <a:ext uri="{FF2B5EF4-FFF2-40B4-BE49-F238E27FC236}">
                  <a16:creationId xmlns:a16="http://schemas.microsoft.com/office/drawing/2014/main" id="{532F6F87-14F9-47D0-9054-7D720884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45E21DA4-9658-4F1E-BD7A-9BDDC3186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" name="그래픽 77" descr="클립보드 단색으로 채워진">
            <a:extLst>
              <a:ext uri="{FF2B5EF4-FFF2-40B4-BE49-F238E27FC236}">
                <a16:creationId xmlns:a16="http://schemas.microsoft.com/office/drawing/2014/main" id="{C2B9C1BE-CD29-471C-B765-4B0E62D3D4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4CF517-5BF4-4CE1-97C5-D428DD61462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56C0D6-D4F5-491A-B929-0F38FA53AB93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603FFE0-8819-4058-8FD7-343E0E443DB2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576E828-7B82-4C19-AC1F-39CD896EABC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1B77859-9F77-4150-BD0C-C2B0D6E4DBB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9057279-EA1E-44B2-AD86-278F9BA8001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88CC50-9231-4490-BE88-3706ACD7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E9ABEE-4DD9-422D-83C9-786557C6E4BC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3" name="육각형 41">
            <a:extLst>
              <a:ext uri="{FF2B5EF4-FFF2-40B4-BE49-F238E27FC236}">
                <a16:creationId xmlns:a16="http://schemas.microsoft.com/office/drawing/2014/main" id="{1E4B4082-402C-49AE-82BE-D96E66311CC2}"/>
              </a:ext>
            </a:extLst>
          </p:cNvPr>
          <p:cNvSpPr/>
          <p:nvPr/>
        </p:nvSpPr>
        <p:spPr>
          <a:xfrm>
            <a:off x="1945496" y="3641050"/>
            <a:ext cx="2209294" cy="2242793"/>
          </a:xfrm>
          <a:prstGeom prst="ellipse">
            <a:avLst/>
          </a:prstGeom>
          <a:noFill/>
          <a:ln w="38100">
            <a:solidFill>
              <a:srgbClr val="97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기업</a:t>
            </a:r>
            <a:endParaRPr lang="en-US" altLang="ko-KR" sz="28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인식 광고</a:t>
            </a:r>
            <a:endParaRPr lang="en-US" altLang="ko-KR" sz="28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육각형 54">
            <a:extLst>
              <a:ext uri="{FF2B5EF4-FFF2-40B4-BE49-F238E27FC236}">
                <a16:creationId xmlns:a16="http://schemas.microsoft.com/office/drawing/2014/main" id="{F2F7DF1E-8E00-44EA-B82C-5A999F050B6B}"/>
              </a:ext>
            </a:extLst>
          </p:cNvPr>
          <p:cNvSpPr/>
          <p:nvPr/>
        </p:nvSpPr>
        <p:spPr>
          <a:xfrm>
            <a:off x="6580166" y="3641052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수수료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없는 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시범 기간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5" name="육각형 59">
            <a:extLst>
              <a:ext uri="{FF2B5EF4-FFF2-40B4-BE49-F238E27FC236}">
                <a16:creationId xmlns:a16="http://schemas.microsoft.com/office/drawing/2014/main" id="{AA5BE5EC-1162-46D2-82B1-132B155B7C32}"/>
              </a:ext>
            </a:extLst>
          </p:cNvPr>
          <p:cNvSpPr/>
          <p:nvPr/>
        </p:nvSpPr>
        <p:spPr>
          <a:xfrm>
            <a:off x="8895674" y="3641051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23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시각 장애인</a:t>
            </a:r>
            <a:endParaRPr lang="en-US" altLang="ko-KR" sz="2300" b="1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3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체험기</a:t>
            </a:r>
            <a:endParaRPr lang="en-US" altLang="ko-KR" sz="2300" b="1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육각형 41">
            <a:extLst>
              <a:ext uri="{FF2B5EF4-FFF2-40B4-BE49-F238E27FC236}">
                <a16:creationId xmlns:a16="http://schemas.microsoft.com/office/drawing/2014/main" id="{AAE4D858-8CA4-4E21-BC80-3F2B461B4D05}"/>
              </a:ext>
            </a:extLst>
          </p:cNvPr>
          <p:cNvSpPr/>
          <p:nvPr/>
        </p:nvSpPr>
        <p:spPr>
          <a:xfrm>
            <a:off x="4264658" y="3641051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ESG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기업 응원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SNS </a:t>
            </a:r>
            <a:r>
              <a:rPr lang="ko-KR" altLang="en-US" sz="2800" b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이벤트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882733FF-D90D-4861-8506-10030F725213}"/>
              </a:ext>
            </a:extLst>
          </p:cNvPr>
          <p:cNvSpPr/>
          <p:nvPr/>
        </p:nvSpPr>
        <p:spPr>
          <a:xfrm rot="5400000">
            <a:off x="6228114" y="-1150737"/>
            <a:ext cx="594233" cy="9159473"/>
          </a:xfrm>
          <a:prstGeom prst="leftBracket">
            <a:avLst>
              <a:gd name="adj" fmla="val 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EEA8DEE-E26E-41F6-A09C-277D1EE3921C}"/>
              </a:ext>
            </a:extLst>
          </p:cNvPr>
          <p:cNvCxnSpPr>
            <a:cxnSpLocks/>
          </p:cNvCxnSpPr>
          <p:nvPr/>
        </p:nvCxnSpPr>
        <p:spPr>
          <a:xfrm>
            <a:off x="6594893" y="2617142"/>
            <a:ext cx="0" cy="51513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D1B5DB-51B8-4A0F-B048-38DA26333665}"/>
              </a:ext>
            </a:extLst>
          </p:cNvPr>
          <p:cNvSpPr/>
          <p:nvPr/>
        </p:nvSpPr>
        <p:spPr>
          <a:xfrm>
            <a:off x="6049815" y="1581288"/>
            <a:ext cx="1060702" cy="1045244"/>
          </a:xfrm>
          <a:prstGeom prst="round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FF7D589-EA2E-485A-8764-871DB026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96" y="1771378"/>
            <a:ext cx="973960" cy="709316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91EF6003-0821-4B74-B080-D1E7589CA8B6}"/>
              </a:ext>
            </a:extLst>
          </p:cNvPr>
          <p:cNvGraphicFramePr>
            <a:graphicFrameLocks noGrp="1"/>
          </p:cNvGraphicFramePr>
          <p:nvPr/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06FAEAC-3E20-4BB5-AEB1-C5AC5724C516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8" name="그래픽 77" descr="식물 단색으로 채워진">
              <a:extLst>
                <a:ext uri="{FF2B5EF4-FFF2-40B4-BE49-F238E27FC236}">
                  <a16:creationId xmlns:a16="http://schemas.microsoft.com/office/drawing/2014/main" id="{639AAE58-103A-409C-81BA-775D27B5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9" name="그래픽 78" descr="화폐 단색으로 채워진">
              <a:extLst>
                <a:ext uri="{FF2B5EF4-FFF2-40B4-BE49-F238E27FC236}">
                  <a16:creationId xmlns:a16="http://schemas.microsoft.com/office/drawing/2014/main" id="{D6E56DEF-CA02-4C40-A917-A5C2CF57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80" name="그래픽 79" descr="지수 그래프 단색으로 채워진">
              <a:extLst>
                <a:ext uri="{FF2B5EF4-FFF2-40B4-BE49-F238E27FC236}">
                  <a16:creationId xmlns:a16="http://schemas.microsoft.com/office/drawing/2014/main" id="{CF68F9A5-7AD9-40AB-9C47-240DE525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8902BC8B-46B5-4FC4-A013-820BA2E0F7E5}"/>
              </a:ext>
            </a:extLst>
          </p:cNvPr>
          <p:cNvGraphicFramePr>
            <a:graphicFrameLocks noGrp="1"/>
          </p:cNvGraphicFramePr>
          <p:nvPr/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2" name="그래픽 81" descr="클립보드 단색으로 채워진">
            <a:extLst>
              <a:ext uri="{FF2B5EF4-FFF2-40B4-BE49-F238E27FC236}">
                <a16:creationId xmlns:a16="http://schemas.microsoft.com/office/drawing/2014/main" id="{C3E45182-332B-4D4A-B13E-C2DEE7845A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091E5ED-4D63-4050-AA1E-5774B89C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785" y="2861099"/>
            <a:ext cx="2862474" cy="240026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AFEA66-9FB0-49E8-887B-9BDF9853AA20}"/>
              </a:ext>
            </a:extLst>
          </p:cNvPr>
          <p:cNvGrpSpPr/>
          <p:nvPr/>
        </p:nvGrpSpPr>
        <p:grpSpPr>
          <a:xfrm>
            <a:off x="2198924" y="2861099"/>
            <a:ext cx="3697078" cy="2201795"/>
            <a:chOff x="2349480" y="2464747"/>
            <a:chExt cx="3697078" cy="2201795"/>
          </a:xfrm>
        </p:grpSpPr>
        <p:pic>
          <p:nvPicPr>
            <p:cNvPr id="10" name="그래픽 9" descr="혼란스러운 사람 단색으로 채워진">
              <a:extLst>
                <a:ext uri="{FF2B5EF4-FFF2-40B4-BE49-F238E27FC236}">
                  <a16:creationId xmlns:a16="http://schemas.microsoft.com/office/drawing/2014/main" id="{70813107-4C4F-43E2-9155-300DA23A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55875" y="2475859"/>
              <a:ext cx="2190683" cy="2190683"/>
            </a:xfrm>
            <a:prstGeom prst="rect">
              <a:avLst/>
            </a:prstGeom>
          </p:spPr>
        </p:pic>
        <p:pic>
          <p:nvPicPr>
            <p:cNvPr id="12" name="그래픽 11" descr="어깨를 으쓱하는 여자 단색으로 채워진">
              <a:extLst>
                <a:ext uri="{FF2B5EF4-FFF2-40B4-BE49-F238E27FC236}">
                  <a16:creationId xmlns:a16="http://schemas.microsoft.com/office/drawing/2014/main" id="{781BD05C-D87D-4764-99BD-275F4348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9480" y="2464747"/>
              <a:ext cx="2190683" cy="2190683"/>
            </a:xfrm>
            <a:prstGeom prst="rect">
              <a:avLst/>
            </a:prstGeom>
          </p:spPr>
        </p:pic>
      </p:grp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D681C16C-EF19-4CA3-85E4-D511B118BEAE}"/>
              </a:ext>
            </a:extLst>
          </p:cNvPr>
          <p:cNvSpPr/>
          <p:nvPr/>
        </p:nvSpPr>
        <p:spPr>
          <a:xfrm>
            <a:off x="2275674" y="1707252"/>
            <a:ext cx="1518297" cy="1000525"/>
          </a:xfrm>
          <a:prstGeom prst="wedgeRoundRectCallout">
            <a:avLst>
              <a:gd name="adj1" fmla="val -5155"/>
              <a:gd name="adj2" fmla="val 69853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키오스크가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어딨지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??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076EDDF-CF30-4CA6-A83E-D5532C46FB25}"/>
              </a:ext>
            </a:extLst>
          </p:cNvPr>
          <p:cNvSpPr/>
          <p:nvPr/>
        </p:nvSpPr>
        <p:spPr>
          <a:xfrm>
            <a:off x="6928661" y="1707251"/>
            <a:ext cx="1924369" cy="1000525"/>
          </a:xfrm>
          <a:prstGeom prst="wedgeRoundRectCallout">
            <a:avLst>
              <a:gd name="adj1" fmla="val 4879"/>
              <a:gd name="adj2" fmla="val 69853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화면이 아무것도 안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보여ㅠㅜ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31" name="그래픽 30" descr="단색으로 채워진 혼란스러운 얼굴 단색으로 채워진">
            <a:extLst>
              <a:ext uri="{FF2B5EF4-FFF2-40B4-BE49-F238E27FC236}">
                <a16:creationId xmlns:a16="http://schemas.microsoft.com/office/drawing/2014/main" id="{86A06926-FD6E-48AF-BB68-CE3ECD654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6718" y="2923856"/>
            <a:ext cx="481038" cy="481038"/>
          </a:xfrm>
          <a:prstGeom prst="rect">
            <a:avLst/>
          </a:prstGeom>
        </p:spPr>
      </p:pic>
      <p:pic>
        <p:nvPicPr>
          <p:cNvPr id="32" name="그래픽 31" descr="단색으로 채워진 혼란스러운 얼굴 단색으로 채워진">
            <a:extLst>
              <a:ext uri="{FF2B5EF4-FFF2-40B4-BE49-F238E27FC236}">
                <a16:creationId xmlns:a16="http://schemas.microsoft.com/office/drawing/2014/main" id="{CF914017-8F0C-4B79-8279-451693BA3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3725" y="2911500"/>
            <a:ext cx="481038" cy="4810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86224D-3B7A-4482-BC38-DB75AEA81AFE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제안배경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F881F-394D-4FEC-A493-94765488D6E5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BE254DC-8BB6-48AE-B5D2-3ED2A26732DD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D42D29A-2AEB-44F0-A55E-5C5A6AAB5C19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75D4B88-E3A3-4DF6-BDD2-685B9F4ABFF7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7FA7482-A915-48CA-8A4B-BE7829EA17B9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B1338-673F-491F-A99D-4E7AC47B2444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748AF60-E09E-4FAA-BA2F-63B09512A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41F8224-8D43-4AE5-9673-F804DB4BC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45370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989F99-B7C7-40FB-A9DB-2B32CCF6C87F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0" name="그래픽 29" descr="식물 단색으로 채워진">
              <a:extLst>
                <a:ext uri="{FF2B5EF4-FFF2-40B4-BE49-F238E27FC236}">
                  <a16:creationId xmlns:a16="http://schemas.microsoft.com/office/drawing/2014/main" id="{7BE160D1-5C61-4D7C-A585-5B3A5F03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6" name="그래픽 45" descr="화폐 단색으로 채워진">
              <a:extLst>
                <a:ext uri="{FF2B5EF4-FFF2-40B4-BE49-F238E27FC236}">
                  <a16:creationId xmlns:a16="http://schemas.microsoft.com/office/drawing/2014/main" id="{E7ADD1FE-15FB-4611-B6C9-D149CF4F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7" name="그래픽 46" descr="지수 그래프 단색으로 채워진">
              <a:extLst>
                <a:ext uri="{FF2B5EF4-FFF2-40B4-BE49-F238E27FC236}">
                  <a16:creationId xmlns:a16="http://schemas.microsoft.com/office/drawing/2014/main" id="{463A4192-4C77-4E0C-B926-D1EE563F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8068F3C-90D2-477C-BA0D-E8659F2394E1}"/>
              </a:ext>
            </a:extLst>
          </p:cNvPr>
          <p:cNvGraphicFramePr>
            <a:graphicFrameLocks noGrp="1"/>
          </p:cNvGraphicFramePr>
          <p:nvPr/>
        </p:nvGraphicFramePr>
        <p:xfrm>
          <a:off x="-4977" y="1281528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" name="그래픽 26" descr="클립보드 단색으로 채워진">
            <a:extLst>
              <a:ext uri="{FF2B5EF4-FFF2-40B4-BE49-F238E27FC236}">
                <a16:creationId xmlns:a16="http://schemas.microsoft.com/office/drawing/2014/main" id="{DA0B93C5-4C76-415F-8DDA-76FB2616E08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6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23477 0.006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2342E33-C532-464F-82B2-8F16EF2D2069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5154B2-605D-4EDC-AACB-E948025C34CF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ABF2E1F-6374-4EE1-94F2-387D04B25F9D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11551A0-FF08-428A-A090-34C89BAF37A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E6EB49FC-8B78-4EF2-88B0-92E15E8B8BF9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B51F73D5-AAA9-4B84-B344-23E6FAC947C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9B6F7B66-DEEE-4251-AF36-591A0B15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9FCD48-D450-4862-8237-1011C9F5C9C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00785-A20B-4DF5-9F1C-7432B9586E83}"/>
              </a:ext>
            </a:extLst>
          </p:cNvPr>
          <p:cNvSpPr txBox="1"/>
          <p:nvPr/>
        </p:nvSpPr>
        <p:spPr>
          <a:xfrm>
            <a:off x="3909553" y="1367436"/>
            <a:ext cx="1078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00B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AAEC3-CAEF-4233-A39B-003FFABCD6D8}"/>
              </a:ext>
            </a:extLst>
          </p:cNvPr>
          <p:cNvSpPr txBox="1"/>
          <p:nvPr/>
        </p:nvSpPr>
        <p:spPr>
          <a:xfrm>
            <a:off x="3909553" y="2781191"/>
            <a:ext cx="1176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>
                <a:solidFill>
                  <a:schemeClr val="accent5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04BE93-9340-4DEF-8D12-B6107EF33A7A}"/>
              </a:ext>
            </a:extLst>
          </p:cNvPr>
          <p:cNvSpPr txBox="1"/>
          <p:nvPr/>
        </p:nvSpPr>
        <p:spPr>
          <a:xfrm>
            <a:off x="3811229" y="4292129"/>
            <a:ext cx="1176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</a:t>
            </a:r>
            <a:endParaRPr lang="ko-KR" altLang="en-US" sz="960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56BA-A8BF-48D4-A89D-E3799778EE55}"/>
              </a:ext>
            </a:extLst>
          </p:cNvPr>
          <p:cNvSpPr txBox="1"/>
          <p:nvPr/>
        </p:nvSpPr>
        <p:spPr>
          <a:xfrm>
            <a:off x="4744503" y="2122842"/>
            <a:ext cx="418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B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Environment(</a:t>
            </a:r>
            <a:r>
              <a:rPr lang="ko-KR" altLang="en-US" sz="3200">
                <a:solidFill>
                  <a:srgbClr val="00B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환경</a:t>
            </a:r>
            <a:r>
              <a:rPr lang="en-US" altLang="ko-KR" sz="3200">
                <a:solidFill>
                  <a:srgbClr val="00B05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3200">
              <a:solidFill>
                <a:srgbClr val="00B05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2EB34E-2A30-4A69-BA85-28A0ED5FE0EE}"/>
              </a:ext>
            </a:extLst>
          </p:cNvPr>
          <p:cNvSpPr txBox="1"/>
          <p:nvPr/>
        </p:nvSpPr>
        <p:spPr>
          <a:xfrm>
            <a:off x="4744502" y="3580721"/>
            <a:ext cx="363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Social(</a:t>
            </a:r>
            <a:r>
              <a:rPr lang="ko-KR" altLang="en-US" sz="3200">
                <a:solidFill>
                  <a:schemeClr val="accent5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사회공헌</a:t>
            </a:r>
            <a:r>
              <a:rPr lang="en-US" altLang="ko-KR" sz="3200">
                <a:solidFill>
                  <a:schemeClr val="accent5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3200">
              <a:solidFill>
                <a:schemeClr val="accent5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51B8B-0872-4D7F-A911-13005C3EB4C5}"/>
              </a:ext>
            </a:extLst>
          </p:cNvPr>
          <p:cNvSpPr txBox="1"/>
          <p:nvPr/>
        </p:nvSpPr>
        <p:spPr>
          <a:xfrm>
            <a:off x="4744502" y="4897206"/>
            <a:ext cx="4591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Governance(</a:t>
            </a:r>
            <a:r>
              <a:rPr lang="ko-KR" altLang="en-US" sz="3200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윤리경영</a:t>
            </a:r>
            <a:r>
              <a:rPr lang="en-US" altLang="ko-KR" sz="3200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341A4BC-9C72-4100-A994-65056A0D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176850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5DA1DEE4-682C-40A0-82FD-7165D63E8725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4" name="그래픽 33" descr="식물 단색으로 채워진">
              <a:extLst>
                <a:ext uri="{FF2B5EF4-FFF2-40B4-BE49-F238E27FC236}">
                  <a16:creationId xmlns:a16="http://schemas.microsoft.com/office/drawing/2014/main" id="{747EA6E9-580D-4C6A-834A-21AFD5AB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35" name="그래픽 34" descr="화폐 단색으로 채워진">
              <a:extLst>
                <a:ext uri="{FF2B5EF4-FFF2-40B4-BE49-F238E27FC236}">
                  <a16:creationId xmlns:a16="http://schemas.microsoft.com/office/drawing/2014/main" id="{A1273A95-B54B-46BC-ABEF-A45B04B2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36" name="그래픽 35" descr="지수 그래프 단색으로 채워진">
              <a:extLst>
                <a:ext uri="{FF2B5EF4-FFF2-40B4-BE49-F238E27FC236}">
                  <a16:creationId xmlns:a16="http://schemas.microsoft.com/office/drawing/2014/main" id="{82A8D6A4-027D-4943-BF9A-E67AD8DE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EA66C5-ECB2-497A-BE81-09EE7C23B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58367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래픽 37" descr="클립보드 단색으로 채워진">
            <a:extLst>
              <a:ext uri="{FF2B5EF4-FFF2-40B4-BE49-F238E27FC236}">
                <a16:creationId xmlns:a16="http://schemas.microsoft.com/office/drawing/2014/main" id="{AA5FC31E-F777-4B49-9109-D707E02A18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  <p:sp>
        <p:nvSpPr>
          <p:cNvPr id="31" name="육각형 41">
            <a:extLst>
              <a:ext uri="{FF2B5EF4-FFF2-40B4-BE49-F238E27FC236}">
                <a16:creationId xmlns:a16="http://schemas.microsoft.com/office/drawing/2014/main" id="{35B25C55-7511-49CA-8841-1CEBCABB4177}"/>
              </a:ext>
            </a:extLst>
          </p:cNvPr>
          <p:cNvSpPr/>
          <p:nvPr/>
        </p:nvSpPr>
        <p:spPr>
          <a:xfrm>
            <a:off x="1499398" y="1027842"/>
            <a:ext cx="1451192" cy="1473196"/>
          </a:xfrm>
          <a:prstGeom prst="ellipse">
            <a:avLst/>
          </a:prstGeom>
          <a:noFill/>
          <a:ln w="38100">
            <a:solidFill>
              <a:srgbClr val="97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기업</a:t>
            </a:r>
            <a:endParaRPr lang="en-US" altLang="ko-KR" sz="16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인식 광고</a:t>
            </a:r>
            <a:endParaRPr lang="en-US" altLang="ko-KR" sz="16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2BBFBE-03F8-404A-A01C-F2039233BDC9}"/>
              </a:ext>
            </a:extLst>
          </p:cNvPr>
          <p:cNvGrpSpPr/>
          <p:nvPr/>
        </p:nvGrpSpPr>
        <p:grpSpPr>
          <a:xfrm>
            <a:off x="438109" y="925706"/>
            <a:ext cx="11363770" cy="5592363"/>
            <a:chOff x="683210" y="3429000"/>
            <a:chExt cx="11363770" cy="55923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E6346A-1AED-46F0-8057-89AECB5FE6D4}"/>
                </a:ext>
              </a:extLst>
            </p:cNvPr>
            <p:cNvSpPr/>
            <p:nvPr/>
          </p:nvSpPr>
          <p:spPr>
            <a:xfrm>
              <a:off x="1341496" y="3429000"/>
              <a:ext cx="10682405" cy="559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08CEAB-AF3D-493A-99F8-13ECF0894D89}"/>
                </a:ext>
              </a:extLst>
            </p:cNvPr>
            <p:cNvGrpSpPr/>
            <p:nvPr/>
          </p:nvGrpSpPr>
          <p:grpSpPr>
            <a:xfrm>
              <a:off x="683210" y="3745808"/>
              <a:ext cx="11363770" cy="5218286"/>
              <a:chOff x="506961" y="1218542"/>
              <a:chExt cx="11363770" cy="521828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1DA27E7-9DE7-46C7-9AF6-C87E61639473}"/>
                  </a:ext>
                </a:extLst>
              </p:cNvPr>
              <p:cNvGrpSpPr/>
              <p:nvPr/>
            </p:nvGrpSpPr>
            <p:grpSpPr>
              <a:xfrm>
                <a:off x="506961" y="1218542"/>
                <a:ext cx="6174351" cy="5218286"/>
                <a:chOff x="5510507" y="331627"/>
                <a:chExt cx="6174351" cy="5218286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3184B5-FB7B-4EAE-AC1B-B132B516992E}"/>
                    </a:ext>
                  </a:extLst>
                </p:cNvPr>
                <p:cNvSpPr txBox="1"/>
                <p:nvPr/>
              </p:nvSpPr>
              <p:spPr>
                <a:xfrm>
                  <a:off x="5510507" y="5272914"/>
                  <a:ext cx="433615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ko-KR" altLang="en-US" sz="12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출처</a:t>
                  </a:r>
                  <a:r>
                    <a:rPr lang="en-US" altLang="ko-KR" sz="12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:</a:t>
                  </a:r>
                  <a:r>
                    <a:rPr lang="ko-KR" altLang="en-US" sz="12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신한은행</a:t>
                  </a:r>
                  <a:endParaRPr lang="ko-KR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26ED314-D6C7-4D45-9078-790328D17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7386" y="331627"/>
                  <a:ext cx="5167472" cy="493285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C0B073D-5A5C-48A4-A3AC-A8E8ECB41651}"/>
                  </a:ext>
                </a:extLst>
              </p:cNvPr>
              <p:cNvGrpSpPr/>
              <p:nvPr/>
            </p:nvGrpSpPr>
            <p:grpSpPr>
              <a:xfrm>
                <a:off x="5873664" y="2574395"/>
                <a:ext cx="5997067" cy="3047814"/>
                <a:chOff x="-117549" y="2295582"/>
                <a:chExt cx="8026054" cy="4107597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8D9A6F2-15C9-41F5-A62D-E64D7EBE97F7}"/>
                    </a:ext>
                  </a:extLst>
                </p:cNvPr>
                <p:cNvSpPr txBox="1"/>
                <p:nvPr/>
              </p:nvSpPr>
              <p:spPr>
                <a:xfrm>
                  <a:off x="-117549" y="6126180"/>
                  <a:ext cx="4336153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ko-KR" altLang="en-US" sz="12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출처</a:t>
                  </a:r>
                  <a:r>
                    <a:rPr lang="en-US" altLang="ko-KR" sz="12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:LG</a:t>
                  </a:r>
                  <a:r>
                    <a:rPr lang="ko-KR" altLang="en-US" sz="12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유플러스</a:t>
                  </a: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F32E4ECD-05C3-44CB-8C48-2EFD1FE61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6454" y="2295582"/>
                  <a:ext cx="6672051" cy="375302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801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058CB5-C569-478B-ABB9-4829864ECDC5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324DDC-D180-4730-BBCC-076078281FD3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E76F95-00F3-46D6-A4F6-A0673239237D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F34441C-2F36-4D46-AA3A-57E03343E74F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842AF38-C889-44E9-B106-6ECE769A854F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E9890B6A-CE55-4013-9F46-20CFB955C940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71D3C0D-331C-48B3-8E93-05EDB282B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7117EB-96B4-4C5F-B314-D2E14BA8B169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BA673F-E693-4F61-A235-28DF2A3B6496}"/>
              </a:ext>
            </a:extLst>
          </p:cNvPr>
          <p:cNvSpPr/>
          <p:nvPr/>
        </p:nvSpPr>
        <p:spPr>
          <a:xfrm>
            <a:off x="4247751" y="5042067"/>
            <a:ext cx="4005717" cy="983789"/>
          </a:xfrm>
          <a:prstGeom prst="round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210 앱굴림 L" panose="02020603020101020101" pitchFamily="18" charset="-127"/>
              </a:rPr>
              <a:t>앱 광고 시 </a:t>
            </a:r>
            <a:r>
              <a:rPr lang="en-US" altLang="ko-KR" dirty="0">
                <a:ea typeface="210 앱굴림 L" panose="02020603020101020101" pitchFamily="18" charset="-127"/>
              </a:rPr>
              <a:t>Blind-Kiosk</a:t>
            </a:r>
            <a:r>
              <a:rPr lang="ko-KR" altLang="en-US" dirty="0">
                <a:ea typeface="210 앱굴림 L" panose="02020603020101020101" pitchFamily="18" charset="-127"/>
              </a:rPr>
              <a:t>가 </a:t>
            </a:r>
            <a:endParaRPr lang="en-US" altLang="ko-KR" dirty="0"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ea typeface="210 앱굴림 L" panose="02020603020101020101" pitchFamily="18" charset="-127"/>
              </a:rPr>
              <a:t>ESG</a:t>
            </a:r>
            <a:r>
              <a:rPr lang="ko-KR" altLang="en-US" dirty="0">
                <a:ea typeface="210 앱굴림 L" panose="02020603020101020101" pitchFamily="18" charset="-127"/>
              </a:rPr>
              <a:t> 기업임을 강조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40C1CD2-8E4D-47DA-AB80-CF4ECB882834}"/>
              </a:ext>
            </a:extLst>
          </p:cNvPr>
          <p:cNvCxnSpPr/>
          <p:nvPr/>
        </p:nvCxnSpPr>
        <p:spPr>
          <a:xfrm flipV="1">
            <a:off x="6862811" y="2037579"/>
            <a:ext cx="750773" cy="5036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A993D2-54A9-4A30-96A8-78B2B370F824}"/>
              </a:ext>
            </a:extLst>
          </p:cNvPr>
          <p:cNvCxnSpPr>
            <a:cxnSpLocks/>
          </p:cNvCxnSpPr>
          <p:nvPr/>
        </p:nvCxnSpPr>
        <p:spPr>
          <a:xfrm>
            <a:off x="6862427" y="3177174"/>
            <a:ext cx="750773" cy="5036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F9759-ABD3-4986-B02E-AC774241FB0A}"/>
              </a:ext>
            </a:extLst>
          </p:cNvPr>
          <p:cNvSpPr txBox="1"/>
          <p:nvPr/>
        </p:nvSpPr>
        <p:spPr>
          <a:xfrm>
            <a:off x="7247436" y="2465762"/>
            <a:ext cx="2493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210 앱굴림 L" panose="02020603020101020101" pitchFamily="18" charset="-127"/>
              </a:rPr>
              <a:t>저희 </a:t>
            </a:r>
            <a:r>
              <a:rPr lang="en-US" altLang="ko-KR" dirty="0">
                <a:ea typeface="210 앱굴림 L" panose="02020603020101020101" pitchFamily="18" charset="-127"/>
              </a:rPr>
              <a:t>Blind-Kiosk</a:t>
            </a:r>
            <a:r>
              <a:rPr lang="ko-KR" altLang="en-US" dirty="0">
                <a:ea typeface="210 앱굴림 L" panose="02020603020101020101" pitchFamily="18" charset="-127"/>
              </a:rPr>
              <a:t>는</a:t>
            </a:r>
            <a:endParaRPr lang="en-US" altLang="ko-KR" dirty="0"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ea typeface="210 앱굴림 L" panose="02020603020101020101" pitchFamily="18" charset="-127"/>
              </a:rPr>
              <a:t>사회적 약자를 위한 </a:t>
            </a:r>
            <a:endParaRPr lang="en-US" altLang="ko-KR" dirty="0"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ea typeface="210 앱굴림 L" panose="02020603020101020101" pitchFamily="18" charset="-127"/>
              </a:rPr>
              <a:t>기업입니다</a:t>
            </a:r>
            <a:r>
              <a:rPr lang="en-US" altLang="ko-KR" dirty="0">
                <a:ea typeface="210 앱굴림 L" panose="02020603020101020101" pitchFamily="18" charset="-127"/>
              </a:rPr>
              <a:t>:)</a:t>
            </a:r>
            <a:endParaRPr lang="ko-KR" altLang="en-US" dirty="0">
              <a:ea typeface="210 앱굴림 L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2EBC72-6965-429C-BA9E-9BF4A758C4D0}"/>
              </a:ext>
            </a:extLst>
          </p:cNvPr>
          <p:cNvGrpSpPr/>
          <p:nvPr/>
        </p:nvGrpSpPr>
        <p:grpSpPr>
          <a:xfrm>
            <a:off x="3724527" y="832144"/>
            <a:ext cx="3904183" cy="4090277"/>
            <a:chOff x="5442426" y="505061"/>
            <a:chExt cx="5248663" cy="524866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28A85F1-073C-4D20-ABE2-97BD23351599}"/>
                </a:ext>
              </a:extLst>
            </p:cNvPr>
            <p:cNvGrpSpPr/>
            <p:nvPr/>
          </p:nvGrpSpPr>
          <p:grpSpPr>
            <a:xfrm>
              <a:off x="7562032" y="2508562"/>
              <a:ext cx="1009449" cy="1241659"/>
              <a:chOff x="2986690" y="1017334"/>
              <a:chExt cx="3058510" cy="376207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07594EC-12EA-474F-A3E5-D6F451ECA1D0}"/>
                  </a:ext>
                </a:extLst>
              </p:cNvPr>
              <p:cNvGrpSpPr/>
              <p:nvPr/>
            </p:nvGrpSpPr>
            <p:grpSpPr>
              <a:xfrm>
                <a:off x="2986690" y="1017334"/>
                <a:ext cx="3058510" cy="3058510"/>
                <a:chOff x="7175500" y="1310902"/>
                <a:chExt cx="3058510" cy="305851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9C274A6C-1121-4C47-878C-5A72EB0F2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0580" y="1985297"/>
                  <a:ext cx="2588349" cy="1811842"/>
                </a:xfrm>
                <a:prstGeom prst="rect">
                  <a:avLst/>
                </a:prstGeom>
              </p:spPr>
            </p:pic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7BF4762D-4E31-4418-8B2A-24D9E8B95B7A}"/>
                    </a:ext>
                  </a:extLst>
                </p:cNvPr>
                <p:cNvSpPr/>
                <p:nvPr/>
              </p:nvSpPr>
              <p:spPr>
                <a:xfrm>
                  <a:off x="7175500" y="1310902"/>
                  <a:ext cx="3058510" cy="3058510"/>
                </a:xfrm>
                <a:prstGeom prst="roundRect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020399-2C1E-4CFE-8DC9-25928BECC033}"/>
                  </a:ext>
                </a:extLst>
              </p:cNvPr>
              <p:cNvSpPr txBox="1"/>
              <p:nvPr/>
            </p:nvSpPr>
            <p:spPr>
              <a:xfrm>
                <a:off x="3380826" y="4126643"/>
                <a:ext cx="2270235" cy="652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210 앱굴림 B" panose="02020603020101020101" pitchFamily="18" charset="-127"/>
                    <a:ea typeface="210 앱굴림 B" panose="02020603020101020101" pitchFamily="18" charset="-127"/>
                  </a:rPr>
                  <a:t>Blind-Kiosk</a:t>
                </a:r>
                <a:endParaRPr lang="ko-KR" altLang="en-US" sz="800" dirty="0">
                  <a:latin typeface="210 앱굴림 B" panose="02020603020101020101" pitchFamily="18" charset="-127"/>
                  <a:ea typeface="210 앱굴림 B" panose="02020603020101020101" pitchFamily="18" charset="-127"/>
                </a:endParaRPr>
              </a:p>
            </p:txBody>
          </p:sp>
        </p:grpSp>
        <p:pic>
          <p:nvPicPr>
            <p:cNvPr id="29" name="그래픽 28" descr="스마트폰 윤곽선">
              <a:extLst>
                <a:ext uri="{FF2B5EF4-FFF2-40B4-BE49-F238E27FC236}">
                  <a16:creationId xmlns:a16="http://schemas.microsoft.com/office/drawing/2014/main" id="{93E3B089-E59F-49D2-98CF-63D27D450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426" y="505061"/>
              <a:ext cx="5248663" cy="5248663"/>
            </a:xfrm>
            <a:prstGeom prst="rect">
              <a:avLst/>
            </a:prstGeom>
          </p:spPr>
        </p:pic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E16F8ED6-0B31-4FC9-9829-BB38F9999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DCE117-0AF8-46A9-93AA-E8A4A464713E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6" name="그래픽 45" descr="식물 단색으로 채워진">
              <a:extLst>
                <a:ext uri="{FF2B5EF4-FFF2-40B4-BE49-F238E27FC236}">
                  <a16:creationId xmlns:a16="http://schemas.microsoft.com/office/drawing/2014/main" id="{EC3DFC37-E9D7-4C7C-B535-7E214BD7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7" name="그래픽 46" descr="화폐 단색으로 채워진">
              <a:extLst>
                <a:ext uri="{FF2B5EF4-FFF2-40B4-BE49-F238E27FC236}">
                  <a16:creationId xmlns:a16="http://schemas.microsoft.com/office/drawing/2014/main" id="{68C66BC5-E3E8-4ABF-A960-4F48DB0B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8" name="그래픽 47" descr="지수 그래프 단색으로 채워진">
              <a:extLst>
                <a:ext uri="{FF2B5EF4-FFF2-40B4-BE49-F238E27FC236}">
                  <a16:creationId xmlns:a16="http://schemas.microsoft.com/office/drawing/2014/main" id="{BD5DBE8C-8653-4CFB-8281-5DA907FEC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3116AEE-DF97-4CCB-98E6-DEA604A60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" name="그래픽 49" descr="클립보드 단색으로 채워진">
            <a:extLst>
              <a:ext uri="{FF2B5EF4-FFF2-40B4-BE49-F238E27FC236}">
                <a16:creationId xmlns:a16="http://schemas.microsoft.com/office/drawing/2014/main" id="{6360EDB3-5A1A-4548-9E42-37EBD35581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  <p:sp>
        <p:nvSpPr>
          <p:cNvPr id="28" name="육각형 41">
            <a:extLst>
              <a:ext uri="{FF2B5EF4-FFF2-40B4-BE49-F238E27FC236}">
                <a16:creationId xmlns:a16="http://schemas.microsoft.com/office/drawing/2014/main" id="{33C75186-7503-4D26-BF09-C4C37CAFA077}"/>
              </a:ext>
            </a:extLst>
          </p:cNvPr>
          <p:cNvSpPr/>
          <p:nvPr/>
        </p:nvSpPr>
        <p:spPr>
          <a:xfrm>
            <a:off x="1499398" y="1027842"/>
            <a:ext cx="1451192" cy="1473196"/>
          </a:xfrm>
          <a:prstGeom prst="ellipse">
            <a:avLst/>
          </a:prstGeom>
          <a:noFill/>
          <a:ln w="38100">
            <a:solidFill>
              <a:srgbClr val="97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기업</a:t>
            </a:r>
            <a:endParaRPr lang="en-US" altLang="ko-KR" sz="16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인식 광고</a:t>
            </a:r>
            <a:endParaRPr lang="en-US" altLang="ko-KR" sz="16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5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4CF517-5BF4-4CE1-97C5-D428DD61462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56C0D6-D4F5-491A-B929-0F38FA53AB93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603FFE0-8819-4058-8FD7-343E0E443DB2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576E828-7B82-4C19-AC1F-39CD896EABC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1B77859-9F77-4150-BD0C-C2B0D6E4DBB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9057279-EA1E-44B2-AD86-278F9BA80016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88CC50-9231-4490-BE88-3706ACD7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E9ABEE-4DD9-422D-83C9-786557C6E4BC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3" name="육각형 41">
            <a:extLst>
              <a:ext uri="{FF2B5EF4-FFF2-40B4-BE49-F238E27FC236}">
                <a16:creationId xmlns:a16="http://schemas.microsoft.com/office/drawing/2014/main" id="{1E4B4082-402C-49AE-82BE-D96E66311CC2}"/>
              </a:ext>
            </a:extLst>
          </p:cNvPr>
          <p:cNvSpPr/>
          <p:nvPr/>
        </p:nvSpPr>
        <p:spPr>
          <a:xfrm>
            <a:off x="1945496" y="3641050"/>
            <a:ext cx="2209294" cy="2242793"/>
          </a:xfrm>
          <a:prstGeom prst="ellipse">
            <a:avLst/>
          </a:prstGeom>
          <a:noFill/>
          <a:ln w="38100">
            <a:solidFill>
              <a:srgbClr val="97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기업</a:t>
            </a:r>
            <a:endParaRPr lang="en-US" altLang="ko-KR" sz="28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9751CB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인식 광고</a:t>
            </a:r>
            <a:endParaRPr lang="en-US" altLang="ko-KR" sz="2800" b="1" dirty="0">
              <a:solidFill>
                <a:srgbClr val="9751CB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육각형 54">
            <a:extLst>
              <a:ext uri="{FF2B5EF4-FFF2-40B4-BE49-F238E27FC236}">
                <a16:creationId xmlns:a16="http://schemas.microsoft.com/office/drawing/2014/main" id="{F2F7DF1E-8E00-44EA-B82C-5A999F050B6B}"/>
              </a:ext>
            </a:extLst>
          </p:cNvPr>
          <p:cNvSpPr/>
          <p:nvPr/>
        </p:nvSpPr>
        <p:spPr>
          <a:xfrm>
            <a:off x="6580166" y="3641052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수수료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없는 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시범 기간</a:t>
            </a:r>
            <a:endParaRPr lang="en-US" altLang="ko-KR" sz="2800" b="1" dirty="0">
              <a:solidFill>
                <a:schemeClr val="accent4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5" name="육각형 59">
            <a:extLst>
              <a:ext uri="{FF2B5EF4-FFF2-40B4-BE49-F238E27FC236}">
                <a16:creationId xmlns:a16="http://schemas.microsoft.com/office/drawing/2014/main" id="{AA5BE5EC-1162-46D2-82B1-132B155B7C32}"/>
              </a:ext>
            </a:extLst>
          </p:cNvPr>
          <p:cNvSpPr/>
          <p:nvPr/>
        </p:nvSpPr>
        <p:spPr>
          <a:xfrm>
            <a:off x="8895674" y="3641051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23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시각 장애인</a:t>
            </a:r>
            <a:endParaRPr lang="en-US" altLang="ko-KR" sz="2300" b="1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300" b="1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체험기</a:t>
            </a:r>
            <a:endParaRPr lang="en-US" altLang="ko-KR" sz="2300" b="1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육각형 41">
            <a:extLst>
              <a:ext uri="{FF2B5EF4-FFF2-40B4-BE49-F238E27FC236}">
                <a16:creationId xmlns:a16="http://schemas.microsoft.com/office/drawing/2014/main" id="{AAE4D858-8CA4-4E21-BC80-3F2B461B4D05}"/>
              </a:ext>
            </a:extLst>
          </p:cNvPr>
          <p:cNvSpPr/>
          <p:nvPr/>
        </p:nvSpPr>
        <p:spPr>
          <a:xfrm>
            <a:off x="4264658" y="3641051"/>
            <a:ext cx="2209294" cy="22427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ESG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기업 응원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SNS </a:t>
            </a:r>
            <a:r>
              <a:rPr lang="ko-KR" altLang="en-US" sz="2800" b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이벤트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882733FF-D90D-4861-8506-10030F725213}"/>
              </a:ext>
            </a:extLst>
          </p:cNvPr>
          <p:cNvSpPr/>
          <p:nvPr/>
        </p:nvSpPr>
        <p:spPr>
          <a:xfrm rot="5400000">
            <a:off x="6228114" y="-1150737"/>
            <a:ext cx="594233" cy="9159473"/>
          </a:xfrm>
          <a:prstGeom prst="leftBracket">
            <a:avLst>
              <a:gd name="adj" fmla="val 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EEA8DEE-E26E-41F6-A09C-277D1EE3921C}"/>
              </a:ext>
            </a:extLst>
          </p:cNvPr>
          <p:cNvCxnSpPr>
            <a:cxnSpLocks/>
          </p:cNvCxnSpPr>
          <p:nvPr/>
        </p:nvCxnSpPr>
        <p:spPr>
          <a:xfrm>
            <a:off x="6594893" y="2617142"/>
            <a:ext cx="0" cy="51513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D1B5DB-51B8-4A0F-B048-38DA26333665}"/>
              </a:ext>
            </a:extLst>
          </p:cNvPr>
          <p:cNvSpPr/>
          <p:nvPr/>
        </p:nvSpPr>
        <p:spPr>
          <a:xfrm>
            <a:off x="6049815" y="1581288"/>
            <a:ext cx="1060702" cy="1045244"/>
          </a:xfrm>
          <a:prstGeom prst="round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FF7D589-EA2E-485A-8764-871DB026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96" y="1771378"/>
            <a:ext cx="973960" cy="709316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91EF6003-0821-4B74-B080-D1E7589CA8B6}"/>
              </a:ext>
            </a:extLst>
          </p:cNvPr>
          <p:cNvGraphicFramePr>
            <a:graphicFrameLocks noGrp="1"/>
          </p:cNvGraphicFramePr>
          <p:nvPr/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06FAEAC-3E20-4BB5-AEB1-C5AC5724C516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8" name="그래픽 77" descr="식물 단색으로 채워진">
              <a:extLst>
                <a:ext uri="{FF2B5EF4-FFF2-40B4-BE49-F238E27FC236}">
                  <a16:creationId xmlns:a16="http://schemas.microsoft.com/office/drawing/2014/main" id="{639AAE58-103A-409C-81BA-775D27B5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9" name="그래픽 78" descr="화폐 단색으로 채워진">
              <a:extLst>
                <a:ext uri="{FF2B5EF4-FFF2-40B4-BE49-F238E27FC236}">
                  <a16:creationId xmlns:a16="http://schemas.microsoft.com/office/drawing/2014/main" id="{D6E56DEF-CA02-4C40-A917-A5C2CF57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80" name="그래픽 79" descr="지수 그래프 단색으로 채워진">
              <a:extLst>
                <a:ext uri="{FF2B5EF4-FFF2-40B4-BE49-F238E27FC236}">
                  <a16:creationId xmlns:a16="http://schemas.microsoft.com/office/drawing/2014/main" id="{CF68F9A5-7AD9-40AB-9C47-240DE525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8902BC8B-46B5-4FC4-A013-820BA2E0F7E5}"/>
              </a:ext>
            </a:extLst>
          </p:cNvPr>
          <p:cNvGraphicFramePr>
            <a:graphicFrameLocks noGrp="1"/>
          </p:cNvGraphicFramePr>
          <p:nvPr/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2" name="그래픽 81" descr="클립보드 단색으로 채워진">
            <a:extLst>
              <a:ext uri="{FF2B5EF4-FFF2-40B4-BE49-F238E27FC236}">
                <a16:creationId xmlns:a16="http://schemas.microsoft.com/office/drawing/2014/main" id="{C3E45182-332B-4D4A-B13E-C2DEE7845A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EA0906-B31A-446D-8F57-CF680105B239}"/>
              </a:ext>
            </a:extLst>
          </p:cNvPr>
          <p:cNvSpPr txBox="1"/>
          <p:nvPr/>
        </p:nvSpPr>
        <p:spPr>
          <a:xfrm>
            <a:off x="4684046" y="5255534"/>
            <a:ext cx="377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약 </a:t>
            </a:r>
            <a:r>
              <a:rPr lang="en-US" altLang="ko-KR" sz="4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6,400</a:t>
            </a:r>
            <a:r>
              <a:rPr lang="ko-KR" altLang="en-US" sz="4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 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3872CA-778E-470C-84D9-93C7713E967C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DD259D-31CA-4890-AB85-CD3C043BA0ED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9EE3075-781F-44D0-8174-CD4B0BC54353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C00941D-E939-44F4-A0CD-F2AD812FDD00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35D2E4-DADF-4F80-A5E4-E35C967FC871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4AE8B0AE-A2D9-4AE1-8939-1BEF7F8FEE25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E1B5BFD-80D6-4934-AD09-3418FE1A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0EB500-2BFF-4777-AB90-BC775B549C5A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자금 조달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DE1A7C5-1E21-45E6-A515-1D729F78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00649"/>
              </p:ext>
            </p:extLst>
          </p:nvPr>
        </p:nvGraphicFramePr>
        <p:xfrm>
          <a:off x="2428052" y="1602466"/>
          <a:ext cx="8290425" cy="306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58">
                  <a:extLst>
                    <a:ext uri="{9D8B030D-6E8A-4147-A177-3AD203B41FA5}">
                      <a16:colId xmlns:a16="http://schemas.microsoft.com/office/drawing/2014/main" val="2237640087"/>
                    </a:ext>
                  </a:extLst>
                </a:gridCol>
                <a:gridCol w="4794778">
                  <a:extLst>
                    <a:ext uri="{9D8B030D-6E8A-4147-A177-3AD203B41FA5}">
                      <a16:colId xmlns:a16="http://schemas.microsoft.com/office/drawing/2014/main" val="1830934291"/>
                    </a:ext>
                  </a:extLst>
                </a:gridCol>
                <a:gridCol w="2397389">
                  <a:extLst>
                    <a:ext uri="{9D8B030D-6E8A-4147-A177-3AD203B41FA5}">
                      <a16:colId xmlns:a16="http://schemas.microsoft.com/office/drawing/2014/main" val="758431819"/>
                    </a:ext>
                  </a:extLst>
                </a:gridCol>
              </a:tblGrid>
              <a:tr h="40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분기</a:t>
                      </a: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조달 방안</a:t>
                      </a: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금액</a:t>
                      </a:r>
                    </a:p>
                  </a:txBody>
                  <a:tcPr marL="99628" marR="99628" marT="49814" marB="49814" anchor="ctr"/>
                </a:tc>
                <a:extLst>
                  <a:ext uri="{0D108BD9-81ED-4DB2-BD59-A6C34878D82A}">
                    <a16:rowId xmlns:a16="http://schemas.microsoft.com/office/drawing/2014/main" val="241109794"/>
                  </a:ext>
                </a:extLst>
              </a:tr>
              <a:tr h="666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전반기</a:t>
                      </a:r>
                    </a:p>
                  </a:txBody>
                  <a:tcPr marL="99628" marR="99628" marT="49814" marB="49814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학교 </a:t>
                      </a:r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창업 지원 사업</a:t>
                      </a:r>
                      <a:endParaRPr lang="en-US" altLang="ko-KR" sz="200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창업대회</a:t>
                      </a: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창업캠프</a:t>
                      </a: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창업지원금 등</a:t>
                      </a: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약 </a:t>
                      </a:r>
                      <a:r>
                        <a:rPr lang="en-US" altLang="ko-KR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150</a:t>
                      </a:r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 원</a:t>
                      </a:r>
                    </a:p>
                  </a:txBody>
                  <a:tcPr marL="99628" marR="99628" marT="49814" marB="49814" anchor="ctr"/>
                </a:tc>
                <a:extLst>
                  <a:ext uri="{0D108BD9-81ED-4DB2-BD59-A6C34878D82A}">
                    <a16:rowId xmlns:a16="http://schemas.microsoft.com/office/drawing/2014/main" val="228644616"/>
                  </a:ext>
                </a:extLst>
              </a:tr>
              <a:tr h="66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창업자 자본</a:t>
                      </a: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600</a:t>
                      </a:r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 원</a:t>
                      </a:r>
                    </a:p>
                  </a:txBody>
                  <a:tcPr marL="99628" marR="99628" marT="49814" marB="49814" anchor="ctr"/>
                </a:tc>
                <a:extLst>
                  <a:ext uri="{0D108BD9-81ED-4DB2-BD59-A6C34878D82A}">
                    <a16:rowId xmlns:a16="http://schemas.microsoft.com/office/drawing/2014/main" val="1991404760"/>
                  </a:ext>
                </a:extLst>
              </a:tr>
              <a:tr h="6661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후반기</a:t>
                      </a:r>
                    </a:p>
                  </a:txBody>
                  <a:tcPr marL="99628" marR="99628" marT="49814" marB="49814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정부지원</a:t>
                      </a:r>
                      <a:endParaRPr lang="en-US" altLang="ko-KR" sz="200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예비창업패키지</a:t>
                      </a: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초기창업패키지</a:t>
                      </a:r>
                      <a:r>
                        <a:rPr lang="en-US" altLang="ko-KR" sz="15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50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5,700</a:t>
                      </a:r>
                      <a:r>
                        <a:rPr lang="ko-KR" altLang="en-US" sz="20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 원</a:t>
                      </a:r>
                    </a:p>
                  </a:txBody>
                  <a:tcPr marL="99628" marR="99628" marT="49814" marB="49814" anchor="ctr"/>
                </a:tc>
                <a:extLst>
                  <a:ext uri="{0D108BD9-81ED-4DB2-BD59-A6C34878D82A}">
                    <a16:rowId xmlns:a16="http://schemas.microsoft.com/office/drawing/2014/main" val="906314851"/>
                  </a:ext>
                </a:extLst>
              </a:tr>
              <a:tr h="66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투자</a:t>
                      </a:r>
                    </a:p>
                  </a:txBody>
                  <a:tcPr marL="99628" marR="99628" marT="49814" marB="4981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99628" marR="99628" marT="49814" marB="49814" anchor="ctr"/>
                </a:tc>
                <a:extLst>
                  <a:ext uri="{0D108BD9-81ED-4DB2-BD59-A6C34878D82A}">
                    <a16:rowId xmlns:a16="http://schemas.microsoft.com/office/drawing/2014/main" val="289422744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69FF2A2-6168-40EE-BE66-C94C98EE5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96F16A-BDA1-4E6E-A935-1A28D8785161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0" name="그래픽 29" descr="식물 단색으로 채워진">
              <a:extLst>
                <a:ext uri="{FF2B5EF4-FFF2-40B4-BE49-F238E27FC236}">
                  <a16:creationId xmlns:a16="http://schemas.microsoft.com/office/drawing/2014/main" id="{9BF8EB91-2B04-4B07-9647-B4BC61C4D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33" name="그래픽 32" descr="화폐 단색으로 채워진">
              <a:extLst>
                <a:ext uri="{FF2B5EF4-FFF2-40B4-BE49-F238E27FC236}">
                  <a16:creationId xmlns:a16="http://schemas.microsoft.com/office/drawing/2014/main" id="{6C375D24-BB10-42FF-9879-7B31B71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39" name="그래픽 38" descr="지수 그래프 단색으로 채워진">
              <a:extLst>
                <a:ext uri="{FF2B5EF4-FFF2-40B4-BE49-F238E27FC236}">
                  <a16:creationId xmlns:a16="http://schemas.microsoft.com/office/drawing/2014/main" id="{ABB8AC2F-0684-459D-B682-4D922A69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BA2E4DF-8720-4BEF-8D26-F285737B4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그래픽 41" descr="클립보드 단색으로 채워진">
            <a:extLst>
              <a:ext uri="{FF2B5EF4-FFF2-40B4-BE49-F238E27FC236}">
                <a16:creationId xmlns:a16="http://schemas.microsoft.com/office/drawing/2014/main" id="{51017C8B-DF42-4580-93E4-212E5C2DAF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292566A5-5732-4594-9BC1-D75B7267A2D7}"/>
              </a:ext>
            </a:extLst>
          </p:cNvPr>
          <p:cNvSpPr/>
          <p:nvPr/>
        </p:nvSpPr>
        <p:spPr>
          <a:xfrm rot="16200000">
            <a:off x="6299779" y="4249302"/>
            <a:ext cx="2368286" cy="1712222"/>
          </a:xfrm>
          <a:prstGeom prst="homePlate">
            <a:avLst>
              <a:gd name="adj" fmla="val 23799"/>
            </a:avLst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D2006BA-16AA-4567-85EC-5E05C5B4A57B}"/>
              </a:ext>
            </a:extLst>
          </p:cNvPr>
          <p:cNvCxnSpPr>
            <a:cxnSpLocks/>
          </p:cNvCxnSpPr>
          <p:nvPr/>
        </p:nvCxnSpPr>
        <p:spPr>
          <a:xfrm>
            <a:off x="2642186" y="3720030"/>
            <a:ext cx="8029476" cy="0"/>
          </a:xfrm>
          <a:prstGeom prst="line">
            <a:avLst/>
          </a:prstGeom>
          <a:ln w="476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7581E995-4856-43B5-8838-EC0CAA18EECE}"/>
              </a:ext>
            </a:extLst>
          </p:cNvPr>
          <p:cNvSpPr/>
          <p:nvPr/>
        </p:nvSpPr>
        <p:spPr>
          <a:xfrm>
            <a:off x="3112389" y="3639999"/>
            <a:ext cx="163925" cy="16006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5A15A637-5A4A-40C6-A6B7-F326A6FEFC39}"/>
              </a:ext>
            </a:extLst>
          </p:cNvPr>
          <p:cNvSpPr/>
          <p:nvPr/>
        </p:nvSpPr>
        <p:spPr>
          <a:xfrm rot="16200000">
            <a:off x="2003590" y="4262891"/>
            <a:ext cx="2368286" cy="1712222"/>
          </a:xfrm>
          <a:prstGeom prst="homePlate">
            <a:avLst>
              <a:gd name="adj" fmla="val 23799"/>
            </a:avLst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2A4C83-158E-4793-86B4-9B363854213F}"/>
              </a:ext>
            </a:extLst>
          </p:cNvPr>
          <p:cNvSpPr txBox="1"/>
          <p:nvPr/>
        </p:nvSpPr>
        <p:spPr>
          <a:xfrm>
            <a:off x="2426990" y="4272677"/>
            <a:ext cx="1521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개발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2021.6.20</a:t>
            </a: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~</a:t>
            </a:r>
          </a:p>
          <a:p>
            <a:pPr algn="ctr"/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프론트엔드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&amp;</a:t>
            </a:r>
          </a:p>
          <a:p>
            <a:pPr algn="ctr"/>
            <a:r>
              <a:rPr lang="ko-KR" altLang="en-US" sz="1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백엔드</a:t>
            </a: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개발</a:t>
            </a: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B1FC59D8-C6EC-47CC-BE9D-3A5305C4A1D8}"/>
              </a:ext>
            </a:extLst>
          </p:cNvPr>
          <p:cNvSpPr/>
          <p:nvPr/>
        </p:nvSpPr>
        <p:spPr>
          <a:xfrm rot="5400000" flipV="1">
            <a:off x="3162989" y="1722427"/>
            <a:ext cx="2017076" cy="1575367"/>
          </a:xfrm>
          <a:prstGeom prst="homePlate">
            <a:avLst>
              <a:gd name="adj" fmla="val 23799"/>
            </a:avLst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4FAB5D-47A8-4826-BFA5-06304DD0C4CE}"/>
              </a:ext>
            </a:extLst>
          </p:cNvPr>
          <p:cNvSpPr/>
          <p:nvPr/>
        </p:nvSpPr>
        <p:spPr>
          <a:xfrm>
            <a:off x="4089564" y="3642263"/>
            <a:ext cx="163925" cy="16006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03FB5E-40C4-469D-952F-B129F32DFAF2}"/>
              </a:ext>
            </a:extLst>
          </p:cNvPr>
          <p:cNvSpPr txBox="1"/>
          <p:nvPr/>
        </p:nvSpPr>
        <p:spPr>
          <a:xfrm>
            <a:off x="3402254" y="1501922"/>
            <a:ext cx="152148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창업 공모전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2021.10</a:t>
            </a: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월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~2021.12</a:t>
            </a: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월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예상</a:t>
            </a: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지원신청</a:t>
            </a:r>
          </a:p>
          <a:p>
            <a:endParaRPr lang="ko-KR" altLang="en-US" dirty="0"/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AE83B0EC-417C-4F1E-8C22-A56D9AA5ADF4}"/>
              </a:ext>
            </a:extLst>
          </p:cNvPr>
          <p:cNvSpPr/>
          <p:nvPr/>
        </p:nvSpPr>
        <p:spPr>
          <a:xfrm rot="16200000">
            <a:off x="4405810" y="4262892"/>
            <a:ext cx="2368286" cy="1712222"/>
          </a:xfrm>
          <a:prstGeom prst="homePlate">
            <a:avLst>
              <a:gd name="adj" fmla="val 23799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DBE95A-F9B1-410C-89AC-F7BBFD98739E}"/>
              </a:ext>
            </a:extLst>
          </p:cNvPr>
          <p:cNvSpPr txBox="1"/>
          <p:nvPr/>
        </p:nvSpPr>
        <p:spPr>
          <a:xfrm>
            <a:off x="4829208" y="4369834"/>
            <a:ext cx="152148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베타서비스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2022.2.1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~2022.4.1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정식 서비스 전 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베타버전을 배포</a:t>
            </a:r>
            <a:endParaRPr lang="ko-KR" altLang="en-US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FB94549-1F08-4430-AF3D-21824B843DCE}"/>
              </a:ext>
            </a:extLst>
          </p:cNvPr>
          <p:cNvSpPr/>
          <p:nvPr/>
        </p:nvSpPr>
        <p:spPr>
          <a:xfrm>
            <a:off x="5507989" y="3639999"/>
            <a:ext cx="163925" cy="1600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CF839-4990-422C-B0D2-FB20F5ACDB53}"/>
              </a:ext>
            </a:extLst>
          </p:cNvPr>
          <p:cNvSpPr txBox="1"/>
          <p:nvPr/>
        </p:nvSpPr>
        <p:spPr>
          <a:xfrm>
            <a:off x="6616503" y="4333339"/>
            <a:ext cx="17208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최종 서비스</a:t>
            </a: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개발</a:t>
            </a: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2022.4.2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~2022.5.2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베타서비스에서 받은 의견을 토대로 최종 </a:t>
            </a:r>
            <a:r>
              <a:rPr lang="ko-KR" altLang="en-US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</a:t>
            </a:r>
            <a:r>
              <a:rPr lang="ko-KR" altLang="ko-KR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개발</a:t>
            </a:r>
            <a:endParaRPr lang="ko-KR" altLang="ko-KR" sz="14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E33B822-F6FF-42E7-BE07-FE23DFFBA315}"/>
              </a:ext>
            </a:extLst>
          </p:cNvPr>
          <p:cNvSpPr/>
          <p:nvPr/>
        </p:nvSpPr>
        <p:spPr>
          <a:xfrm>
            <a:off x="7398179" y="3636260"/>
            <a:ext cx="163925" cy="16006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각형 86">
            <a:extLst>
              <a:ext uri="{FF2B5EF4-FFF2-40B4-BE49-F238E27FC236}">
                <a16:creationId xmlns:a16="http://schemas.microsoft.com/office/drawing/2014/main" id="{619FB773-6B31-4587-B1BD-5320234C55A3}"/>
              </a:ext>
            </a:extLst>
          </p:cNvPr>
          <p:cNvSpPr/>
          <p:nvPr/>
        </p:nvSpPr>
        <p:spPr>
          <a:xfrm rot="5400000" flipV="1">
            <a:off x="7656547" y="1700933"/>
            <a:ext cx="2050082" cy="1599601"/>
          </a:xfrm>
          <a:prstGeom prst="homePlate">
            <a:avLst>
              <a:gd name="adj" fmla="val 23799"/>
            </a:avLst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091C3B-1AF4-4211-ADB9-59F4E1671EF2}"/>
              </a:ext>
            </a:extLst>
          </p:cNvPr>
          <p:cNvSpPr txBox="1"/>
          <p:nvPr/>
        </p:nvSpPr>
        <p:spPr>
          <a:xfrm>
            <a:off x="7912644" y="1340426"/>
            <a:ext cx="1521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i="0" u="none" strike="noStrike" kern="1200" dirty="0"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홍보 및 영업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4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2022.5.2~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SNS</a:t>
            </a:r>
            <a:r>
              <a:rPr lang="ko-KR" altLang="en-US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홍보로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기업 이미지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확보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BE4B78E-82AC-4982-AF07-E54AD0CBB903}"/>
              </a:ext>
            </a:extLst>
          </p:cNvPr>
          <p:cNvSpPr/>
          <p:nvPr/>
        </p:nvSpPr>
        <p:spPr>
          <a:xfrm>
            <a:off x="8603703" y="3633868"/>
            <a:ext cx="163925" cy="16006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4FDF7CDA-91DD-4B3F-B293-7BBA7DE06DAA}"/>
              </a:ext>
            </a:extLst>
          </p:cNvPr>
          <p:cNvSpPr/>
          <p:nvPr/>
        </p:nvSpPr>
        <p:spPr>
          <a:xfrm rot="16200000">
            <a:off x="8783942" y="4284527"/>
            <a:ext cx="2368286" cy="1712222"/>
          </a:xfrm>
          <a:prstGeom prst="homePlate">
            <a:avLst>
              <a:gd name="adj" fmla="val 23799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A04DB9-70D8-43AB-88F3-D6D7729D77B2}"/>
              </a:ext>
            </a:extLst>
          </p:cNvPr>
          <p:cNvSpPr txBox="1"/>
          <p:nvPr/>
        </p:nvSpPr>
        <p:spPr>
          <a:xfrm>
            <a:off x="9215969" y="4286092"/>
            <a:ext cx="15214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확장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2022.6.2~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부가 서비스 추가</a:t>
            </a:r>
            <a:r>
              <a:rPr lang="en-US" altLang="ko-KR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&amp;</a:t>
            </a:r>
            <a:endParaRPr lang="ko-KR" altLang="ko-KR" sz="14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4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기업체 제휴 확장</a:t>
            </a:r>
            <a:endParaRPr lang="ko-KR" altLang="ko-KR" sz="14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A2112B0-B741-4F3D-99B3-B1BA7006169D}"/>
              </a:ext>
            </a:extLst>
          </p:cNvPr>
          <p:cNvSpPr/>
          <p:nvPr/>
        </p:nvSpPr>
        <p:spPr>
          <a:xfrm>
            <a:off x="9894748" y="3657896"/>
            <a:ext cx="163925" cy="1600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AAC2C70A-6BCA-49EA-9A42-34A3A8A0C6E3}"/>
              </a:ext>
            </a:extLst>
          </p:cNvPr>
          <p:cNvSpPr/>
          <p:nvPr/>
        </p:nvSpPr>
        <p:spPr>
          <a:xfrm rot="5400000" flipV="1">
            <a:off x="5464147" y="1693949"/>
            <a:ext cx="2050082" cy="1599601"/>
          </a:xfrm>
          <a:prstGeom prst="homePlate">
            <a:avLst>
              <a:gd name="adj" fmla="val 23799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109573-569A-4B21-8D6B-1BBC6F72E79D}"/>
              </a:ext>
            </a:extLst>
          </p:cNvPr>
          <p:cNvSpPr txBox="1"/>
          <p:nvPr/>
        </p:nvSpPr>
        <p:spPr>
          <a:xfrm>
            <a:off x="5734898" y="1642691"/>
            <a:ext cx="1521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i="0" u="none" strike="noStrike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예비 창업패키지 </a:t>
            </a:r>
            <a:endParaRPr lang="en-US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2022.3</a:t>
            </a:r>
            <a:r>
              <a:rPr lang="ko-KR" altLang="en-US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월</a:t>
            </a:r>
            <a:endParaRPr lang="ko-KR" altLang="ko-KR" sz="1600" i="0" u="none" strike="noStrike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예상</a:t>
            </a:r>
            <a:r>
              <a:rPr lang="en-US" altLang="ko-KR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i="0" u="none" strike="noStrike" kern="1200" dirty="0"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지원신청</a:t>
            </a:r>
            <a:endParaRPr lang="en-US" altLang="ko-KR" sz="1600" i="0" u="none" strike="noStrike" kern="1200" dirty="0"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772EB5E-F9D0-47AA-9983-88DA260C2DD3}"/>
              </a:ext>
            </a:extLst>
          </p:cNvPr>
          <p:cNvSpPr/>
          <p:nvPr/>
        </p:nvSpPr>
        <p:spPr>
          <a:xfrm>
            <a:off x="6418663" y="3643876"/>
            <a:ext cx="163925" cy="1600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5DF0971-A032-4569-81A0-191FBF7C54FC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3444097-7D86-48B8-A227-EC1B919395BB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1BF0578-F4B8-412C-8220-65CA92CB2669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F1837B7C-7F65-420C-8A53-6032C4FD7BD5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B4EACB7-85FD-4C7F-9B38-65956FDC8D76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F6223255-FF21-4EDB-9DC9-2EC27A63C39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9AB88C6-2C00-4986-973C-2DB5B30C8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F29B4D9-1FB0-4DEA-8A83-5650F96A7B4F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세부 계획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1B1B9A6-8C9A-45C3-8DB7-EE7277276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97876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C358CD7D-30AC-45B7-B0AA-8A8A62ED8572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6" name="그래픽 65" descr="식물 단색으로 채워진">
              <a:extLst>
                <a:ext uri="{FF2B5EF4-FFF2-40B4-BE49-F238E27FC236}">
                  <a16:creationId xmlns:a16="http://schemas.microsoft.com/office/drawing/2014/main" id="{C7551975-BEBE-4853-A7A7-143D4EDC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67" name="그래픽 66" descr="화폐 단색으로 채워진">
              <a:extLst>
                <a:ext uri="{FF2B5EF4-FFF2-40B4-BE49-F238E27FC236}">
                  <a16:creationId xmlns:a16="http://schemas.microsoft.com/office/drawing/2014/main" id="{22F9F917-B797-4D10-9511-FC746AE5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68" name="그래픽 67" descr="지수 그래프 단색으로 채워진">
              <a:extLst>
                <a:ext uri="{FF2B5EF4-FFF2-40B4-BE49-F238E27FC236}">
                  <a16:creationId xmlns:a16="http://schemas.microsoft.com/office/drawing/2014/main" id="{81ACA799-92DD-4A9C-B6EB-530055492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19546FB3-CB1F-494C-9CE7-68BAD7B6D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20250"/>
              </p:ext>
            </p:extLst>
          </p:nvPr>
        </p:nvGraphicFramePr>
        <p:xfrm>
          <a:off x="-6106" y="2372735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0" name="그래픽 69" descr="클립보드 단색으로 채워진">
            <a:extLst>
              <a:ext uri="{FF2B5EF4-FFF2-40B4-BE49-F238E27FC236}">
                <a16:creationId xmlns:a16="http://schemas.microsoft.com/office/drawing/2014/main" id="{30ABAD17-0197-4662-AA13-E66F76D5EC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33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하늘, 실외, 물, 자연이(가) 표시된 사진&#10;&#10;자동 생성된 설명">
            <a:extLst>
              <a:ext uri="{FF2B5EF4-FFF2-40B4-BE49-F238E27FC236}">
                <a16:creationId xmlns:a16="http://schemas.microsoft.com/office/drawing/2014/main" id="{46F490F7-2173-43DF-8D70-6A45A2EB7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DB322-31FC-4A48-9840-31EAADF2CB29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바른필기 M" panose="02020600000000000000" pitchFamily="18" charset="-127"/>
                <a:ea typeface="DX바른필기 M" panose="02020600000000000000" pitchFamily="18" charset="-127"/>
                <a:cs typeface="+mj-cs"/>
              </a:rPr>
              <a:t>“25</a:t>
            </a:r>
            <a:r>
              <a:rPr lang="ko-KR" altLang="en-US" sz="60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바른필기 M" panose="02020600000000000000" pitchFamily="18" charset="-127"/>
                <a:ea typeface="DX바른필기 M" panose="02020600000000000000" pitchFamily="18" charset="-127"/>
                <a:cs typeface="+mj-cs"/>
              </a:rPr>
              <a:t>만 시각장애인 </a:t>
            </a:r>
            <a:endParaRPr lang="en-US" altLang="ko-KR" sz="6000" b="1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바른필기 M" panose="02020600000000000000" pitchFamily="18" charset="-127"/>
              <a:ea typeface="DX바른필기 M" panose="02020600000000000000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바른필기 M" panose="02020600000000000000" pitchFamily="18" charset="-127"/>
                <a:ea typeface="DX바른필기 M" panose="02020600000000000000" pitchFamily="18" charset="-127"/>
                <a:cs typeface="+mj-cs"/>
              </a:rPr>
              <a:t>그들의 목소리를 들어주세요</a:t>
            </a:r>
            <a:r>
              <a:rPr lang="en-US" altLang="ko-KR" sz="60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바른필기 M" panose="02020600000000000000" pitchFamily="18" charset="-127"/>
                <a:ea typeface="DX바른필기 M" panose="02020600000000000000" pitchFamily="18" charset="-127"/>
                <a:cs typeface="+mj-cs"/>
              </a:rPr>
              <a:t>”</a:t>
            </a:r>
            <a:endParaRPr lang="en-US" altLang="ko-KR" sz="6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바른필기 M" panose="02020600000000000000" pitchFamily="18" charset="-127"/>
              <a:ea typeface="DX바른필기 M" panose="02020600000000000000" pitchFamily="18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C8172-0CF7-417F-914B-768B6F27ADF5}"/>
              </a:ext>
            </a:extLst>
          </p:cNvPr>
          <p:cNvSpPr txBox="1"/>
          <p:nvPr/>
        </p:nvSpPr>
        <p:spPr>
          <a:xfrm>
            <a:off x="9603908" y="6442501"/>
            <a:ext cx="2503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공익광고협의회</a:t>
            </a:r>
          </a:p>
        </p:txBody>
      </p:sp>
    </p:spTree>
    <p:extLst>
      <p:ext uri="{BB962C8B-B14F-4D97-AF65-F5344CB8AC3E}">
        <p14:creationId xmlns:p14="http://schemas.microsoft.com/office/powerpoint/2010/main" val="226923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5BEE15-E430-42BA-A959-E29734130A21}"/>
              </a:ext>
            </a:extLst>
          </p:cNvPr>
          <p:cNvSpPr/>
          <p:nvPr/>
        </p:nvSpPr>
        <p:spPr>
          <a:xfrm>
            <a:off x="2857139" y="1067605"/>
            <a:ext cx="6275085" cy="4541701"/>
          </a:xfrm>
          <a:prstGeom prst="roundRect">
            <a:avLst>
              <a:gd name="adj" fmla="val 79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5A8FD-1F49-4319-A6F6-02254101D7F4}"/>
              </a:ext>
            </a:extLst>
          </p:cNvPr>
          <p:cNvSpPr txBox="1"/>
          <p:nvPr/>
        </p:nvSpPr>
        <p:spPr>
          <a:xfrm>
            <a:off x="2857139" y="2639563"/>
            <a:ext cx="6275085" cy="119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720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EBCAEE-4CED-4AFE-BA87-5B73972E3E44}"/>
              </a:ext>
            </a:extLst>
          </p:cNvPr>
          <p:cNvGrpSpPr/>
          <p:nvPr/>
        </p:nvGrpSpPr>
        <p:grpSpPr>
          <a:xfrm>
            <a:off x="7165213" y="743391"/>
            <a:ext cx="5248663" cy="5248663"/>
            <a:chOff x="5442426" y="505061"/>
            <a:chExt cx="5248663" cy="52486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FE20AF-8310-4706-911B-646AC01D83D9}"/>
                </a:ext>
              </a:extLst>
            </p:cNvPr>
            <p:cNvGrpSpPr/>
            <p:nvPr/>
          </p:nvGrpSpPr>
          <p:grpSpPr>
            <a:xfrm>
              <a:off x="7562032" y="2508562"/>
              <a:ext cx="1009449" cy="1241659"/>
              <a:chOff x="2986690" y="1017334"/>
              <a:chExt cx="3058510" cy="376207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DF744EB-6A43-4BB5-9CE6-9B515DD9A79E}"/>
                  </a:ext>
                </a:extLst>
              </p:cNvPr>
              <p:cNvGrpSpPr/>
              <p:nvPr/>
            </p:nvGrpSpPr>
            <p:grpSpPr>
              <a:xfrm>
                <a:off x="2986690" y="1017334"/>
                <a:ext cx="3058510" cy="3058510"/>
                <a:chOff x="7175500" y="1310902"/>
                <a:chExt cx="3058510" cy="3058510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3D03C68-332D-4E66-B93F-68BCA1ED4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0580" y="1985297"/>
                  <a:ext cx="2588349" cy="1811842"/>
                </a:xfrm>
                <a:prstGeom prst="rect">
                  <a:avLst/>
                </a:prstGeom>
              </p:spPr>
            </p:pic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68A62851-695D-4547-8E19-7EE68B76422B}"/>
                    </a:ext>
                  </a:extLst>
                </p:cNvPr>
                <p:cNvSpPr/>
                <p:nvPr/>
              </p:nvSpPr>
              <p:spPr>
                <a:xfrm>
                  <a:off x="7175500" y="1310902"/>
                  <a:ext cx="3058510" cy="3058510"/>
                </a:xfrm>
                <a:prstGeom prst="roundRect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779BAD-5D5E-4F21-9BBE-332665193124}"/>
                  </a:ext>
                </a:extLst>
              </p:cNvPr>
              <p:cNvSpPr txBox="1"/>
              <p:nvPr/>
            </p:nvSpPr>
            <p:spPr>
              <a:xfrm>
                <a:off x="3380826" y="4126643"/>
                <a:ext cx="2270235" cy="652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210 앱굴림 B" panose="02020603020101020101" pitchFamily="18" charset="-127"/>
                    <a:ea typeface="210 앱굴림 B" panose="02020603020101020101" pitchFamily="18" charset="-127"/>
                  </a:rPr>
                  <a:t>Blind-Kiosk</a:t>
                </a:r>
                <a:endParaRPr lang="ko-KR" altLang="en-US" sz="800" dirty="0">
                  <a:latin typeface="210 앱굴림 B" panose="02020603020101020101" pitchFamily="18" charset="-127"/>
                  <a:ea typeface="210 앱굴림 B" panose="02020603020101020101" pitchFamily="18" charset="-127"/>
                </a:endParaRPr>
              </a:p>
            </p:txBody>
          </p:sp>
        </p:grpSp>
        <p:pic>
          <p:nvPicPr>
            <p:cNvPr id="12" name="그래픽 11" descr="스마트폰 윤곽선">
              <a:extLst>
                <a:ext uri="{FF2B5EF4-FFF2-40B4-BE49-F238E27FC236}">
                  <a16:creationId xmlns:a16="http://schemas.microsoft.com/office/drawing/2014/main" id="{0B04FAD4-6C2F-4A6E-B671-9FECD7E8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426" y="505061"/>
              <a:ext cx="5248663" cy="5248663"/>
            </a:xfrm>
            <a:prstGeom prst="rect">
              <a:avLst/>
            </a:prstGeom>
          </p:spPr>
        </p:pic>
      </p:grp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DB49FEE5-0CEC-497F-BEE3-DEA6887E4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2743" y="2307955"/>
            <a:ext cx="2519018" cy="2519018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93E058B-BE04-4E4C-8EB2-AC9750C0C8F2}"/>
              </a:ext>
            </a:extLst>
          </p:cNvPr>
          <p:cNvSpPr/>
          <p:nvPr/>
        </p:nvSpPr>
        <p:spPr>
          <a:xfrm>
            <a:off x="4546829" y="1937510"/>
            <a:ext cx="3098341" cy="567948"/>
          </a:xfrm>
          <a:prstGeom prst="wedgeRoundRectCallout">
            <a:avLst>
              <a:gd name="adj1" fmla="val -55095"/>
              <a:gd name="adj2" fmla="val 33390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메뉴는 뭐가 있지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DA43E687-C8DC-4CBD-892D-BC53339ABA0D}"/>
              </a:ext>
            </a:extLst>
          </p:cNvPr>
          <p:cNvSpPr/>
          <p:nvPr/>
        </p:nvSpPr>
        <p:spPr>
          <a:xfrm>
            <a:off x="4542717" y="2712463"/>
            <a:ext cx="3098341" cy="567948"/>
          </a:xfrm>
          <a:prstGeom prst="wedgeRoundRectCallout">
            <a:avLst>
              <a:gd name="adj1" fmla="val 55153"/>
              <a:gd name="adj2" fmla="val 29689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메뉴는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있습니다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684C3E6E-5076-48B8-AC15-580E8C9A9724}"/>
              </a:ext>
            </a:extLst>
          </p:cNvPr>
          <p:cNvSpPr/>
          <p:nvPr/>
        </p:nvSpPr>
        <p:spPr>
          <a:xfrm>
            <a:off x="4542716" y="3487415"/>
            <a:ext cx="3098341" cy="931079"/>
          </a:xfrm>
          <a:prstGeom prst="wedgeRoundRectCallout">
            <a:avLst>
              <a:gd name="adj1" fmla="val -54756"/>
              <a:gd name="adj2" fmla="val 32261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난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oo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들어간 음식이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먹고싶은데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659F545-4A40-475E-B2E4-663B3E1445D6}"/>
              </a:ext>
            </a:extLst>
          </p:cNvPr>
          <p:cNvSpPr/>
          <p:nvPr/>
        </p:nvSpPr>
        <p:spPr>
          <a:xfrm>
            <a:off x="4542716" y="4625498"/>
            <a:ext cx="3098341" cy="931078"/>
          </a:xfrm>
          <a:prstGeom prst="wedgeRoundRectCallout">
            <a:avLst>
              <a:gd name="adj1" fmla="val 55831"/>
              <a:gd name="adj2" fmla="val -31268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oo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들어간 음식에는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있습니다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88C4D39-23F1-49C8-9121-282A934DB0DE}"/>
              </a:ext>
            </a:extLst>
          </p:cNvPr>
          <p:cNvSpPr/>
          <p:nvPr/>
        </p:nvSpPr>
        <p:spPr>
          <a:xfrm>
            <a:off x="4542716" y="1162557"/>
            <a:ext cx="3098341" cy="567948"/>
          </a:xfrm>
          <a:prstGeom prst="wedgeRoundRectCallout">
            <a:avLst>
              <a:gd name="adj1" fmla="val 55153"/>
              <a:gd name="adj2" fmla="val 29689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가게를 특정합니다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EB9D83B6-3E2B-41D7-804D-4776D4297A6B}"/>
              </a:ext>
            </a:extLst>
          </p:cNvPr>
          <p:cNvSpPr/>
          <p:nvPr/>
        </p:nvSpPr>
        <p:spPr>
          <a:xfrm>
            <a:off x="4542715" y="2030344"/>
            <a:ext cx="3098341" cy="1353569"/>
          </a:xfrm>
          <a:prstGeom prst="wedgeRoundRectCallout">
            <a:avLst>
              <a:gd name="adj1" fmla="val 57188"/>
              <a:gd name="adj2" fmla="val 32795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고객님이 선택하신 메뉴를 선택하신 다른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고객님들께선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△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△을 많이 주문하셨습니다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EA186DD2-38B9-48FD-AB6C-0578FA281348}"/>
              </a:ext>
            </a:extLst>
          </p:cNvPr>
          <p:cNvSpPr/>
          <p:nvPr/>
        </p:nvSpPr>
        <p:spPr>
          <a:xfrm>
            <a:off x="4542714" y="3670360"/>
            <a:ext cx="3098341" cy="567948"/>
          </a:xfrm>
          <a:prstGeom prst="wedgeRoundRectCallout">
            <a:avLst>
              <a:gd name="adj1" fmla="val -55095"/>
              <a:gd name="adj2" fmla="val -25829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나도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먹어봐야겠다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9" name="그래픽 18" descr="단색으로 채워진 웃긴 얼굴 단색으로 채워진">
            <a:extLst>
              <a:ext uri="{FF2B5EF4-FFF2-40B4-BE49-F238E27FC236}">
                <a16:creationId xmlns:a16="http://schemas.microsoft.com/office/drawing/2014/main" id="{19A7694C-E9F9-4A87-89FF-0EBB23F4F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0265" y="2524708"/>
            <a:ext cx="1126469" cy="112646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598C02-BDE5-4BD8-95CF-10D79D13CE8D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698B51-ACF6-497A-BCB9-C4BC1E5E1136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29C4E65-0B9F-435D-BF17-A6F8AEB7070E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51B4A9F-D1EA-475A-8EC1-EA67986B5FDB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D8FCAA-47B8-43B2-A202-C4F62F4060B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2F0D59B-8405-4628-9C88-4617A2B5A065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F9A961B-BA80-4BC3-805D-1A1260F49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8D1207-4EEC-4B45-B71B-96CE8A27AB17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핵심내용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43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2B3C-CA33-478A-AA46-A9791FC6D3FF}"/>
              </a:ext>
            </a:extLst>
          </p:cNvPr>
          <p:cNvSpPr txBox="1"/>
          <p:nvPr/>
        </p:nvSpPr>
        <p:spPr>
          <a:xfrm>
            <a:off x="4989251" y="1863826"/>
            <a:ext cx="362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학교 창업 지원 사업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46152-7760-463E-8EC3-9A226950BF92}"/>
              </a:ext>
            </a:extLst>
          </p:cNvPr>
          <p:cNvSpPr txBox="1"/>
          <p:nvPr/>
        </p:nvSpPr>
        <p:spPr>
          <a:xfrm>
            <a:off x="3280114" y="2770964"/>
            <a:ext cx="6742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창업대회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평균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57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총 상금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390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창업캠프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평균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50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총 상금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400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창업지원 장학금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: 100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0F6D45-672B-4DFE-888D-8E28F71236F8}"/>
              </a:ext>
            </a:extLst>
          </p:cNvPr>
          <p:cNvGrpSpPr/>
          <p:nvPr/>
        </p:nvGrpSpPr>
        <p:grpSpPr>
          <a:xfrm>
            <a:off x="4116443" y="1783403"/>
            <a:ext cx="827022" cy="826380"/>
            <a:chOff x="3326330" y="1783403"/>
            <a:chExt cx="827022" cy="82638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FCC7572-592C-4F50-8BED-943ED4EFCF03}"/>
                </a:ext>
              </a:extLst>
            </p:cNvPr>
            <p:cNvSpPr/>
            <p:nvPr/>
          </p:nvSpPr>
          <p:spPr>
            <a:xfrm>
              <a:off x="3326330" y="1783403"/>
              <a:ext cx="827022" cy="8263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CA234AC-9A9F-4DEA-88D1-334270677D94}"/>
                </a:ext>
              </a:extLst>
            </p:cNvPr>
            <p:cNvGrpSpPr/>
            <p:nvPr/>
          </p:nvGrpSpPr>
          <p:grpSpPr>
            <a:xfrm>
              <a:off x="3495572" y="1905702"/>
              <a:ext cx="488538" cy="500154"/>
              <a:chOff x="757476" y="1736021"/>
              <a:chExt cx="555631" cy="552465"/>
            </a:xfrm>
            <a:solidFill>
              <a:schemeClr val="bg1"/>
            </a:solidFill>
          </p:grpSpPr>
          <p:sp>
            <p:nvSpPr>
              <p:cNvPr id="38" name="Freeform 218">
                <a:extLst>
                  <a:ext uri="{FF2B5EF4-FFF2-40B4-BE49-F238E27FC236}">
                    <a16:creationId xmlns:a16="http://schemas.microsoft.com/office/drawing/2014/main" id="{4A2C365C-5243-42FE-8C2F-375D40894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976" y="1928114"/>
                <a:ext cx="88901" cy="225431"/>
              </a:xfrm>
              <a:custGeom>
                <a:avLst/>
                <a:gdLst>
                  <a:gd name="T0" fmla="*/ 30 w 31"/>
                  <a:gd name="T1" fmla="*/ 78 h 78"/>
                  <a:gd name="T2" fmla="*/ 31 w 31"/>
                  <a:gd name="T3" fmla="*/ 77 h 78"/>
                  <a:gd name="T4" fmla="*/ 31 w 31"/>
                  <a:gd name="T5" fmla="*/ 1 h 78"/>
                  <a:gd name="T6" fmla="*/ 30 w 31"/>
                  <a:gd name="T7" fmla="*/ 0 h 78"/>
                  <a:gd name="T8" fmla="*/ 1 w 31"/>
                  <a:gd name="T9" fmla="*/ 0 h 78"/>
                  <a:gd name="T10" fmla="*/ 0 w 31"/>
                  <a:gd name="T11" fmla="*/ 1 h 78"/>
                  <a:gd name="T12" fmla="*/ 0 w 31"/>
                  <a:gd name="T13" fmla="*/ 77 h 78"/>
                  <a:gd name="T14" fmla="*/ 1 w 31"/>
                  <a:gd name="T15" fmla="*/ 78 h 78"/>
                  <a:gd name="T16" fmla="*/ 30 w 31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78">
                    <a:moveTo>
                      <a:pt x="30" y="78"/>
                    </a:moveTo>
                    <a:cubicBezTo>
                      <a:pt x="31" y="78"/>
                      <a:pt x="31" y="78"/>
                      <a:pt x="31" y="77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1" y="78"/>
                      <a:pt x="1" y="78"/>
                    </a:cubicBezTo>
                    <a:lnTo>
                      <a:pt x="3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19">
                <a:extLst>
                  <a:ext uri="{FF2B5EF4-FFF2-40B4-BE49-F238E27FC236}">
                    <a16:creationId xmlns:a16="http://schemas.microsoft.com/office/drawing/2014/main" id="{CC501C69-6EB4-47E2-917B-B3C01F51F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841" y="1928114"/>
                <a:ext cx="88901" cy="225431"/>
              </a:xfrm>
              <a:custGeom>
                <a:avLst/>
                <a:gdLst>
                  <a:gd name="T0" fmla="*/ 30 w 31"/>
                  <a:gd name="T1" fmla="*/ 78 h 78"/>
                  <a:gd name="T2" fmla="*/ 31 w 31"/>
                  <a:gd name="T3" fmla="*/ 77 h 78"/>
                  <a:gd name="T4" fmla="*/ 31 w 31"/>
                  <a:gd name="T5" fmla="*/ 1 h 78"/>
                  <a:gd name="T6" fmla="*/ 30 w 31"/>
                  <a:gd name="T7" fmla="*/ 0 h 78"/>
                  <a:gd name="T8" fmla="*/ 1 w 31"/>
                  <a:gd name="T9" fmla="*/ 0 h 78"/>
                  <a:gd name="T10" fmla="*/ 0 w 31"/>
                  <a:gd name="T11" fmla="*/ 1 h 78"/>
                  <a:gd name="T12" fmla="*/ 0 w 31"/>
                  <a:gd name="T13" fmla="*/ 77 h 78"/>
                  <a:gd name="T14" fmla="*/ 1 w 31"/>
                  <a:gd name="T15" fmla="*/ 78 h 78"/>
                  <a:gd name="T16" fmla="*/ 30 w 31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78">
                    <a:moveTo>
                      <a:pt x="30" y="78"/>
                    </a:moveTo>
                    <a:cubicBezTo>
                      <a:pt x="31" y="78"/>
                      <a:pt x="31" y="78"/>
                      <a:pt x="31" y="77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1" y="78"/>
                      <a:pt x="1" y="78"/>
                    </a:cubicBezTo>
                    <a:lnTo>
                      <a:pt x="3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220">
                <a:extLst>
                  <a:ext uri="{FF2B5EF4-FFF2-40B4-BE49-F238E27FC236}">
                    <a16:creationId xmlns:a16="http://schemas.microsoft.com/office/drawing/2014/main" id="{E320218D-3787-48FC-A459-D3EE983F5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05" y="1928114"/>
                <a:ext cx="88901" cy="225431"/>
              </a:xfrm>
              <a:custGeom>
                <a:avLst/>
                <a:gdLst>
                  <a:gd name="T0" fmla="*/ 30 w 31"/>
                  <a:gd name="T1" fmla="*/ 78 h 78"/>
                  <a:gd name="T2" fmla="*/ 31 w 31"/>
                  <a:gd name="T3" fmla="*/ 77 h 78"/>
                  <a:gd name="T4" fmla="*/ 31 w 31"/>
                  <a:gd name="T5" fmla="*/ 1 h 78"/>
                  <a:gd name="T6" fmla="*/ 30 w 31"/>
                  <a:gd name="T7" fmla="*/ 0 h 78"/>
                  <a:gd name="T8" fmla="*/ 1 w 31"/>
                  <a:gd name="T9" fmla="*/ 0 h 78"/>
                  <a:gd name="T10" fmla="*/ 0 w 31"/>
                  <a:gd name="T11" fmla="*/ 1 h 78"/>
                  <a:gd name="T12" fmla="*/ 0 w 31"/>
                  <a:gd name="T13" fmla="*/ 77 h 78"/>
                  <a:gd name="T14" fmla="*/ 1 w 31"/>
                  <a:gd name="T15" fmla="*/ 78 h 78"/>
                  <a:gd name="T16" fmla="*/ 30 w 31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78">
                    <a:moveTo>
                      <a:pt x="30" y="78"/>
                    </a:moveTo>
                    <a:cubicBezTo>
                      <a:pt x="30" y="78"/>
                      <a:pt x="31" y="78"/>
                      <a:pt x="31" y="77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0" y="0"/>
                      <a:pt x="3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0" y="78"/>
                      <a:pt x="1" y="78"/>
                    </a:cubicBezTo>
                    <a:lnTo>
                      <a:pt x="3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221">
                <a:extLst>
                  <a:ext uri="{FF2B5EF4-FFF2-40B4-BE49-F238E27FC236}">
                    <a16:creationId xmlns:a16="http://schemas.microsoft.com/office/drawing/2014/main" id="{C1B4FFAC-785B-4FE1-9D91-BF0A24694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76" y="2190058"/>
                <a:ext cx="531818" cy="98428"/>
              </a:xfrm>
              <a:custGeom>
                <a:avLst/>
                <a:gdLst>
                  <a:gd name="T0" fmla="*/ 184 w 185"/>
                  <a:gd name="T1" fmla="*/ 0 h 34"/>
                  <a:gd name="T2" fmla="*/ 1 w 185"/>
                  <a:gd name="T3" fmla="*/ 0 h 34"/>
                  <a:gd name="T4" fmla="*/ 0 w 185"/>
                  <a:gd name="T5" fmla="*/ 1 h 34"/>
                  <a:gd name="T6" fmla="*/ 0 w 185"/>
                  <a:gd name="T7" fmla="*/ 33 h 34"/>
                  <a:gd name="T8" fmla="*/ 1 w 185"/>
                  <a:gd name="T9" fmla="*/ 34 h 34"/>
                  <a:gd name="T10" fmla="*/ 184 w 185"/>
                  <a:gd name="T11" fmla="*/ 34 h 34"/>
                  <a:gd name="T12" fmla="*/ 185 w 185"/>
                  <a:gd name="T13" fmla="*/ 33 h 34"/>
                  <a:gd name="T14" fmla="*/ 185 w 185"/>
                  <a:gd name="T15" fmla="*/ 1 h 34"/>
                  <a:gd name="T16" fmla="*/ 184 w 185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34">
                    <a:moveTo>
                      <a:pt x="18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85" y="34"/>
                      <a:pt x="185" y="34"/>
                      <a:pt x="185" y="33"/>
                    </a:cubicBezTo>
                    <a:cubicBezTo>
                      <a:pt x="185" y="1"/>
                      <a:pt x="185" y="1"/>
                      <a:pt x="185" y="1"/>
                    </a:cubicBezTo>
                    <a:cubicBezTo>
                      <a:pt x="185" y="0"/>
                      <a:pt x="185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222">
                <a:extLst>
                  <a:ext uri="{FF2B5EF4-FFF2-40B4-BE49-F238E27FC236}">
                    <a16:creationId xmlns:a16="http://schemas.microsoft.com/office/drawing/2014/main" id="{043F0CE3-CEF2-44F8-899C-E9899E8A1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476" y="1736021"/>
                <a:ext cx="555631" cy="142879"/>
              </a:xfrm>
              <a:custGeom>
                <a:avLst/>
                <a:gdLst>
                  <a:gd name="T0" fmla="*/ 192 w 193"/>
                  <a:gd name="T1" fmla="*/ 48 h 50"/>
                  <a:gd name="T2" fmla="*/ 97 w 193"/>
                  <a:gd name="T3" fmla="*/ 1 h 50"/>
                  <a:gd name="T4" fmla="*/ 96 w 193"/>
                  <a:gd name="T5" fmla="*/ 1 h 50"/>
                  <a:gd name="T6" fmla="*/ 1 w 193"/>
                  <a:gd name="T7" fmla="*/ 48 h 50"/>
                  <a:gd name="T8" fmla="*/ 1 w 193"/>
                  <a:gd name="T9" fmla="*/ 49 h 50"/>
                  <a:gd name="T10" fmla="*/ 2 w 193"/>
                  <a:gd name="T11" fmla="*/ 50 h 50"/>
                  <a:gd name="T12" fmla="*/ 192 w 193"/>
                  <a:gd name="T13" fmla="*/ 50 h 50"/>
                  <a:gd name="T14" fmla="*/ 193 w 193"/>
                  <a:gd name="T15" fmla="*/ 49 h 50"/>
                  <a:gd name="T16" fmla="*/ 192 w 193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0">
                    <a:moveTo>
                      <a:pt x="192" y="48"/>
                    </a:moveTo>
                    <a:cubicBezTo>
                      <a:pt x="97" y="1"/>
                      <a:pt x="97" y="1"/>
                      <a:pt x="97" y="1"/>
                    </a:cubicBezTo>
                    <a:cubicBezTo>
                      <a:pt x="97" y="0"/>
                      <a:pt x="96" y="0"/>
                      <a:pt x="96" y="1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0" y="49"/>
                      <a:pt x="1" y="49"/>
                    </a:cubicBezTo>
                    <a:cubicBezTo>
                      <a:pt x="1" y="50"/>
                      <a:pt x="1" y="50"/>
                      <a:pt x="2" y="50"/>
                    </a:cubicBezTo>
                    <a:cubicBezTo>
                      <a:pt x="192" y="50"/>
                      <a:pt x="192" y="50"/>
                      <a:pt x="192" y="50"/>
                    </a:cubicBezTo>
                    <a:cubicBezTo>
                      <a:pt x="192" y="50"/>
                      <a:pt x="192" y="50"/>
                      <a:pt x="193" y="49"/>
                    </a:cubicBezTo>
                    <a:cubicBezTo>
                      <a:pt x="193" y="49"/>
                      <a:pt x="192" y="48"/>
                      <a:pt x="19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4B660E-24D3-4A13-A921-2B5A393DA446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72E98A-4AD2-4375-84C5-AFC29788C0EE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7B3DE84-09C4-4166-90E5-2401BC81B35B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B43F082-7881-4799-A696-586E3E106559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6ED3C32-D535-4091-A8A5-55090DA3ACE1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BA912E9-A837-4C38-A37B-A26B98EF4282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D61E8BC-349A-4DFD-ACA7-9DB16C1E2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96F23B-9242-4816-9A34-8C556961A648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자금 조달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439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2B3C-CA33-478A-AA46-A9791FC6D3FF}"/>
              </a:ext>
            </a:extLst>
          </p:cNvPr>
          <p:cNvSpPr txBox="1"/>
          <p:nvPr/>
        </p:nvSpPr>
        <p:spPr>
          <a:xfrm>
            <a:off x="5929175" y="1865227"/>
            <a:ext cx="362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정부 지원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46152-7760-463E-8EC3-9A226950BF92}"/>
              </a:ext>
            </a:extLst>
          </p:cNvPr>
          <p:cNvSpPr txBox="1"/>
          <p:nvPr/>
        </p:nvSpPr>
        <p:spPr>
          <a:xfrm>
            <a:off x="2084618" y="3025934"/>
            <a:ext cx="4319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예비창업패키지 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지원비용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평균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5200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신청기간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연초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~3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월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지원기간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7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개월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3FF442-14C3-4A3B-BFF6-5A39D97DDEDA}"/>
              </a:ext>
            </a:extLst>
          </p:cNvPr>
          <p:cNvGrpSpPr/>
          <p:nvPr/>
        </p:nvGrpSpPr>
        <p:grpSpPr>
          <a:xfrm>
            <a:off x="5011301" y="1783403"/>
            <a:ext cx="827022" cy="826380"/>
            <a:chOff x="3326330" y="1783403"/>
            <a:chExt cx="827022" cy="82638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FCC7572-592C-4F50-8BED-943ED4EFCF03}"/>
                </a:ext>
              </a:extLst>
            </p:cNvPr>
            <p:cNvSpPr/>
            <p:nvPr/>
          </p:nvSpPr>
          <p:spPr>
            <a:xfrm>
              <a:off x="3326330" y="1783403"/>
              <a:ext cx="827022" cy="8263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480E545-C1AC-45B7-A26D-005C476530B7}"/>
                </a:ext>
              </a:extLst>
            </p:cNvPr>
            <p:cNvGrpSpPr/>
            <p:nvPr/>
          </p:nvGrpSpPr>
          <p:grpSpPr>
            <a:xfrm>
              <a:off x="3480172" y="2001031"/>
              <a:ext cx="558800" cy="358776"/>
              <a:chOff x="11264900" y="1062038"/>
              <a:chExt cx="558800" cy="358776"/>
            </a:xfrm>
            <a:solidFill>
              <a:schemeClr val="bg1"/>
            </a:solidFill>
          </p:grpSpPr>
          <p:sp>
            <p:nvSpPr>
              <p:cNvPr id="34" name="Oval 56">
                <a:extLst>
                  <a:ext uri="{FF2B5EF4-FFF2-40B4-BE49-F238E27FC236}">
                    <a16:creationId xmlns:a16="http://schemas.microsoft.com/office/drawing/2014/main" id="{105418A5-11F2-4386-830A-05AB1E3D7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4450" y="1062038"/>
                <a:ext cx="139700" cy="1397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7">
                <a:extLst>
                  <a:ext uri="{FF2B5EF4-FFF2-40B4-BE49-F238E27FC236}">
                    <a16:creationId xmlns:a16="http://schemas.microsoft.com/office/drawing/2014/main" id="{B8A40014-CC6B-46C5-AAB8-078DD8F3A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4900" y="1239838"/>
                <a:ext cx="139700" cy="136525"/>
              </a:xfrm>
              <a:custGeom>
                <a:avLst/>
                <a:gdLst>
                  <a:gd name="T0" fmla="*/ 34 w 48"/>
                  <a:gd name="T1" fmla="*/ 10 h 47"/>
                  <a:gd name="T2" fmla="*/ 15 w 48"/>
                  <a:gd name="T3" fmla="*/ 1 h 47"/>
                  <a:gd name="T4" fmla="*/ 14 w 48"/>
                  <a:gd name="T5" fmla="*/ 0 h 47"/>
                  <a:gd name="T6" fmla="*/ 0 w 48"/>
                  <a:gd name="T7" fmla="*/ 28 h 47"/>
                  <a:gd name="T8" fmla="*/ 0 w 48"/>
                  <a:gd name="T9" fmla="*/ 46 h 47"/>
                  <a:gd name="T10" fmla="*/ 1 w 48"/>
                  <a:gd name="T11" fmla="*/ 47 h 47"/>
                  <a:gd name="T12" fmla="*/ 43 w 48"/>
                  <a:gd name="T13" fmla="*/ 47 h 47"/>
                  <a:gd name="T14" fmla="*/ 43 w 48"/>
                  <a:gd name="T15" fmla="*/ 27 h 47"/>
                  <a:gd name="T16" fmla="*/ 48 w 48"/>
                  <a:gd name="T17" fmla="*/ 5 h 47"/>
                  <a:gd name="T18" fmla="*/ 34 w 48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7">
                    <a:moveTo>
                      <a:pt x="34" y="10"/>
                    </a:moveTo>
                    <a:cubicBezTo>
                      <a:pt x="26" y="10"/>
                      <a:pt x="19" y="7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5" y="7"/>
                      <a:pt x="0" y="17"/>
                      <a:pt x="0" y="28"/>
                    </a:cubicBezTo>
                    <a:cubicBezTo>
                      <a:pt x="0" y="28"/>
                      <a:pt x="0" y="45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3" y="38"/>
                      <a:pt x="43" y="27"/>
                      <a:pt x="43" y="27"/>
                    </a:cubicBezTo>
                    <a:cubicBezTo>
                      <a:pt x="43" y="19"/>
                      <a:pt x="45" y="12"/>
                      <a:pt x="48" y="5"/>
                    </a:cubicBezTo>
                    <a:cubicBezTo>
                      <a:pt x="44" y="8"/>
                      <a:pt x="39" y="10"/>
                      <a:pt x="3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58">
                <a:extLst>
                  <a:ext uri="{FF2B5EF4-FFF2-40B4-BE49-F238E27FC236}">
                    <a16:creationId xmlns:a16="http://schemas.microsoft.com/office/drawing/2014/main" id="{DF8D7E30-98EB-4828-83E7-E408A2229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0" y="1239838"/>
                <a:ext cx="139700" cy="136525"/>
              </a:xfrm>
              <a:custGeom>
                <a:avLst/>
                <a:gdLst>
                  <a:gd name="T0" fmla="*/ 33 w 48"/>
                  <a:gd name="T1" fmla="*/ 0 h 47"/>
                  <a:gd name="T2" fmla="*/ 32 w 48"/>
                  <a:gd name="T3" fmla="*/ 1 h 47"/>
                  <a:gd name="T4" fmla="*/ 13 w 48"/>
                  <a:gd name="T5" fmla="*/ 10 h 47"/>
                  <a:gd name="T6" fmla="*/ 0 w 48"/>
                  <a:gd name="T7" fmla="*/ 6 h 47"/>
                  <a:gd name="T8" fmla="*/ 4 w 48"/>
                  <a:gd name="T9" fmla="*/ 27 h 47"/>
                  <a:gd name="T10" fmla="*/ 4 w 48"/>
                  <a:gd name="T11" fmla="*/ 47 h 47"/>
                  <a:gd name="T12" fmla="*/ 46 w 48"/>
                  <a:gd name="T13" fmla="*/ 47 h 47"/>
                  <a:gd name="T14" fmla="*/ 47 w 48"/>
                  <a:gd name="T15" fmla="*/ 46 h 47"/>
                  <a:gd name="T16" fmla="*/ 48 w 48"/>
                  <a:gd name="T17" fmla="*/ 28 h 47"/>
                  <a:gd name="T18" fmla="*/ 33 w 48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7">
                    <a:moveTo>
                      <a:pt x="33" y="0"/>
                    </a:moveTo>
                    <a:cubicBezTo>
                      <a:pt x="33" y="0"/>
                      <a:pt x="32" y="0"/>
                      <a:pt x="32" y="1"/>
                    </a:cubicBezTo>
                    <a:cubicBezTo>
                      <a:pt x="28" y="7"/>
                      <a:pt x="21" y="10"/>
                      <a:pt x="13" y="10"/>
                    </a:cubicBezTo>
                    <a:cubicBezTo>
                      <a:pt x="8" y="10"/>
                      <a:pt x="4" y="8"/>
                      <a:pt x="0" y="6"/>
                    </a:cubicBezTo>
                    <a:cubicBezTo>
                      <a:pt x="3" y="12"/>
                      <a:pt x="4" y="19"/>
                      <a:pt x="4" y="27"/>
                    </a:cubicBezTo>
                    <a:cubicBezTo>
                      <a:pt x="4" y="27"/>
                      <a:pt x="4" y="38"/>
                      <a:pt x="4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7" y="47"/>
                      <a:pt x="47" y="47"/>
                      <a:pt x="47" y="46"/>
                    </a:cubicBezTo>
                    <a:cubicBezTo>
                      <a:pt x="48" y="45"/>
                      <a:pt x="48" y="28"/>
                      <a:pt x="48" y="28"/>
                    </a:cubicBezTo>
                    <a:cubicBezTo>
                      <a:pt x="48" y="17"/>
                      <a:pt x="42" y="7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2CFA9C57-5E17-4D69-888F-56EEB60ED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1212851"/>
                <a:ext cx="260350" cy="207963"/>
              </a:xfrm>
              <a:custGeom>
                <a:avLst/>
                <a:gdLst>
                  <a:gd name="T0" fmla="*/ 71 w 89"/>
                  <a:gd name="T1" fmla="*/ 0 h 71"/>
                  <a:gd name="T2" fmla="*/ 70 w 89"/>
                  <a:gd name="T3" fmla="*/ 0 h 71"/>
                  <a:gd name="T4" fmla="*/ 45 w 89"/>
                  <a:gd name="T5" fmla="*/ 13 h 71"/>
                  <a:gd name="T6" fmla="*/ 20 w 89"/>
                  <a:gd name="T7" fmla="*/ 0 h 71"/>
                  <a:gd name="T8" fmla="*/ 19 w 89"/>
                  <a:gd name="T9" fmla="*/ 0 h 71"/>
                  <a:gd name="T10" fmla="*/ 0 w 89"/>
                  <a:gd name="T11" fmla="*/ 36 h 71"/>
                  <a:gd name="T12" fmla="*/ 1 w 89"/>
                  <a:gd name="T13" fmla="*/ 70 h 71"/>
                  <a:gd name="T14" fmla="*/ 2 w 89"/>
                  <a:gd name="T15" fmla="*/ 71 h 71"/>
                  <a:gd name="T16" fmla="*/ 88 w 89"/>
                  <a:gd name="T17" fmla="*/ 71 h 71"/>
                  <a:gd name="T18" fmla="*/ 89 w 89"/>
                  <a:gd name="T19" fmla="*/ 70 h 71"/>
                  <a:gd name="T20" fmla="*/ 89 w 89"/>
                  <a:gd name="T21" fmla="*/ 36 h 71"/>
                  <a:gd name="T22" fmla="*/ 71 w 89"/>
                  <a:gd name="T2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1">
                    <a:moveTo>
                      <a:pt x="71" y="0"/>
                    </a:moveTo>
                    <a:cubicBezTo>
                      <a:pt x="71" y="0"/>
                      <a:pt x="70" y="0"/>
                      <a:pt x="70" y="0"/>
                    </a:cubicBezTo>
                    <a:cubicBezTo>
                      <a:pt x="64" y="8"/>
                      <a:pt x="55" y="13"/>
                      <a:pt x="45" y="13"/>
                    </a:cubicBezTo>
                    <a:cubicBezTo>
                      <a:pt x="35" y="13"/>
                      <a:pt x="26" y="8"/>
                      <a:pt x="20" y="0"/>
                    </a:cubicBezTo>
                    <a:cubicBezTo>
                      <a:pt x="20" y="0"/>
                      <a:pt x="19" y="0"/>
                      <a:pt x="19" y="0"/>
                    </a:cubicBezTo>
                    <a:cubicBezTo>
                      <a:pt x="7" y="8"/>
                      <a:pt x="0" y="22"/>
                      <a:pt x="0" y="36"/>
                    </a:cubicBezTo>
                    <a:cubicBezTo>
                      <a:pt x="0" y="36"/>
                      <a:pt x="0" y="69"/>
                      <a:pt x="1" y="70"/>
                    </a:cubicBezTo>
                    <a:cubicBezTo>
                      <a:pt x="1" y="71"/>
                      <a:pt x="1" y="71"/>
                      <a:pt x="2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9" y="71"/>
                      <a:pt x="89" y="71"/>
                      <a:pt x="89" y="70"/>
                    </a:cubicBezTo>
                    <a:cubicBezTo>
                      <a:pt x="89" y="69"/>
                      <a:pt x="89" y="36"/>
                      <a:pt x="89" y="36"/>
                    </a:cubicBezTo>
                    <a:cubicBezTo>
                      <a:pt x="89" y="22"/>
                      <a:pt x="83" y="8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60">
                <a:extLst>
                  <a:ext uri="{FF2B5EF4-FFF2-40B4-BE49-F238E27FC236}">
                    <a16:creationId xmlns:a16="http://schemas.microsoft.com/office/drawing/2014/main" id="{C735125E-D389-4A90-B5DB-7BCCF14A3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7763" y="1114426"/>
                <a:ext cx="107950" cy="107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Oval 61">
                <a:extLst>
                  <a:ext uri="{FF2B5EF4-FFF2-40B4-BE49-F238E27FC236}">
                    <a16:creationId xmlns:a16="http://schemas.microsoft.com/office/drawing/2014/main" id="{98D272B1-139F-4C6D-8105-A1C415633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9713" y="1114426"/>
                <a:ext cx="107950" cy="107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ED4BF7-6DEF-4651-A57E-E87CBB953055}"/>
              </a:ext>
            </a:extLst>
          </p:cNvPr>
          <p:cNvSpPr txBox="1"/>
          <p:nvPr/>
        </p:nvSpPr>
        <p:spPr>
          <a:xfrm>
            <a:off x="7228643" y="3025934"/>
            <a:ext cx="3389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초기창업패키지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지원비용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최대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억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신청기간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9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월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지원기간 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: 7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개월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BEBBAC-EA6C-4BB6-881E-34DCECFF4F7E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AB5BDDA-5A62-4208-B4FC-C6BACAB6282C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06F1553-94EA-469B-A71E-12AAEA5F0ED7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D06E08D-CBB9-4DA3-911E-7156D683DEAE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0F2B99A7-E37A-4F3B-84E2-6152A7D521C6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C5C3567-A223-411E-B04B-4E653EFDD6AA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7A192D7-721D-47F0-B66A-F6EA3EF13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71534A-57E3-48D9-B90E-C46C95A1C16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자금 조달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5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99CCE-E45B-4981-8F1E-79A651DCCFBF}"/>
              </a:ext>
            </a:extLst>
          </p:cNvPr>
          <p:cNvSpPr txBox="1"/>
          <p:nvPr/>
        </p:nvSpPr>
        <p:spPr>
          <a:xfrm>
            <a:off x="8605735" y="2961404"/>
            <a:ext cx="300171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시각장애인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유튜버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말하는 음식 주문할 때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불편한 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유튜브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원샷한솔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30FE316-EB56-4288-8275-343A11EF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26" y="936993"/>
            <a:ext cx="6294388" cy="55877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E4D6849-90A4-473A-BA92-24EF187E9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3" t="39863" r="4764" b="35038"/>
          <a:stretch/>
        </p:blipFill>
        <p:spPr>
          <a:xfrm>
            <a:off x="1983809" y="1438997"/>
            <a:ext cx="8122781" cy="15221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3F2B231-DFDA-4229-B587-BF6C8B26B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42" t="23949" r="5020" b="50884"/>
          <a:stretch/>
        </p:blipFill>
        <p:spPr>
          <a:xfrm>
            <a:off x="1983809" y="3099750"/>
            <a:ext cx="8014365" cy="1501938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EBD1503-9621-45C8-BB30-7E8ACD91BA1C}"/>
              </a:ext>
            </a:extLst>
          </p:cNvPr>
          <p:cNvGraphicFramePr>
            <a:graphicFrameLocks noGrp="1"/>
          </p:cNvGraphicFramePr>
          <p:nvPr/>
        </p:nvGraphicFramePr>
        <p:xfrm>
          <a:off x="292100" y="1310902"/>
          <a:ext cx="107823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핵심내용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세부내용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E791783-FCB2-47FA-A5A1-E4170300B017}"/>
              </a:ext>
            </a:extLst>
          </p:cNvPr>
          <p:cNvGraphicFramePr>
            <a:graphicFrameLocks noGrp="1"/>
          </p:cNvGraphicFramePr>
          <p:nvPr/>
        </p:nvGraphicFramePr>
        <p:xfrm>
          <a:off x="302894" y="1327797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259D1ED7-4D7A-4CDE-B5A8-E62300480E6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B8C5769-B7A4-4FAF-9B18-9B5D0586E4BF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4C6E307-654C-4F24-BFC0-D3B4951B4FC6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084202F-35F8-4E0D-B085-CE84DD460F1A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AC0FC2E-6A50-4A69-ACF7-06030F49357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496DFA3-A967-48E1-9354-65CFE33F5CB7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8A2E91F9-FA00-43BD-AC46-35EF67A88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E5B2AE-96CA-4682-AB78-263A909F2B57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제안배경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4006D79-7DA5-4404-9E7B-467440DF7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55687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1586F1-4511-4BB3-BA82-11BE2B2A1642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5" name="그래픽 34" descr="식물 단색으로 채워진">
              <a:extLst>
                <a:ext uri="{FF2B5EF4-FFF2-40B4-BE49-F238E27FC236}">
                  <a16:creationId xmlns:a16="http://schemas.microsoft.com/office/drawing/2014/main" id="{426B81AA-BC39-4D5C-9413-0EF01274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36" name="그래픽 35" descr="화폐 단색으로 채워진">
              <a:extLst>
                <a:ext uri="{FF2B5EF4-FFF2-40B4-BE49-F238E27FC236}">
                  <a16:creationId xmlns:a16="http://schemas.microsoft.com/office/drawing/2014/main" id="{31F7DCFB-190C-4B7B-9123-DCE7A363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37" name="그래픽 36" descr="지수 그래프 단색으로 채워진">
              <a:extLst>
                <a:ext uri="{FF2B5EF4-FFF2-40B4-BE49-F238E27FC236}">
                  <a16:creationId xmlns:a16="http://schemas.microsoft.com/office/drawing/2014/main" id="{5CD9BD49-8B05-4E8B-B5AF-A9028FC32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C7A55993-9C5D-4FFD-9ADD-6EECDD0CB912}"/>
              </a:ext>
            </a:extLst>
          </p:cNvPr>
          <p:cNvGraphicFramePr>
            <a:graphicFrameLocks noGrp="1"/>
          </p:cNvGraphicFramePr>
          <p:nvPr/>
        </p:nvGraphicFramePr>
        <p:xfrm>
          <a:off x="-4977" y="1281528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그래픽 53" descr="클립보드 단색으로 채워진">
            <a:extLst>
              <a:ext uri="{FF2B5EF4-FFF2-40B4-BE49-F238E27FC236}">
                <a16:creationId xmlns:a16="http://schemas.microsoft.com/office/drawing/2014/main" id="{68BAA0D2-5790-4940-A99D-2053D6DFE3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0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376512" y="27453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2B3C-CA33-478A-AA46-A9791FC6D3FF}"/>
              </a:ext>
            </a:extLst>
          </p:cNvPr>
          <p:cNvSpPr txBox="1"/>
          <p:nvPr/>
        </p:nvSpPr>
        <p:spPr>
          <a:xfrm>
            <a:off x="5808179" y="1857876"/>
            <a:ext cx="194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지출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46152-7760-463E-8EC3-9A226950BF92}"/>
              </a:ext>
            </a:extLst>
          </p:cNvPr>
          <p:cNvSpPr txBox="1"/>
          <p:nvPr/>
        </p:nvSpPr>
        <p:spPr>
          <a:xfrm>
            <a:off x="2268059" y="2839013"/>
            <a:ext cx="3901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마케팅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홍보비용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   (ex.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유튜브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, SNS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   →500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 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EA0906-B31A-446D-8F57-CF680105B239}"/>
              </a:ext>
            </a:extLst>
          </p:cNvPr>
          <p:cNvSpPr txBox="1"/>
          <p:nvPr/>
        </p:nvSpPr>
        <p:spPr>
          <a:xfrm>
            <a:off x="5299970" y="4635448"/>
            <a:ext cx="5102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약 </a:t>
            </a:r>
            <a:r>
              <a:rPr lang="en-US" altLang="ko-KR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700 </a:t>
            </a:r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1A4AB-CEE0-46EE-A685-6A535DB5E2B8}"/>
              </a:ext>
            </a:extLst>
          </p:cNvPr>
          <p:cNvSpPr txBox="1"/>
          <p:nvPr/>
        </p:nvSpPr>
        <p:spPr>
          <a:xfrm>
            <a:off x="7477181" y="2749269"/>
            <a:ext cx="3460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부수적 비용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   (ex.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서버 비용 등</a:t>
            </a:r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   →200 </a:t>
            </a:r>
            <a:r>
              <a:rPr lang="ko-KR" altLang="en-US" sz="240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</a:t>
            </a:r>
            <a:endParaRPr lang="en-US" altLang="ko-KR" sz="24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9A03A6-40A6-4A10-B481-2F7D5D329F61}"/>
              </a:ext>
            </a:extLst>
          </p:cNvPr>
          <p:cNvGrpSpPr/>
          <p:nvPr/>
        </p:nvGrpSpPr>
        <p:grpSpPr>
          <a:xfrm>
            <a:off x="5516774" y="1753530"/>
            <a:ext cx="827022" cy="826380"/>
            <a:chOff x="5197177" y="1753530"/>
            <a:chExt cx="827022" cy="82638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C303D3-3614-469E-9277-10061CE2CCE0}"/>
                </a:ext>
              </a:extLst>
            </p:cNvPr>
            <p:cNvSpPr/>
            <p:nvPr/>
          </p:nvSpPr>
          <p:spPr>
            <a:xfrm>
              <a:off x="5197177" y="1753530"/>
              <a:ext cx="827022" cy="8263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60E559-8FAD-4BBB-BE47-883FEC6809BE}"/>
                </a:ext>
              </a:extLst>
            </p:cNvPr>
            <p:cNvGrpSpPr/>
            <p:nvPr/>
          </p:nvGrpSpPr>
          <p:grpSpPr>
            <a:xfrm>
              <a:off x="5335256" y="1890255"/>
              <a:ext cx="550863" cy="490538"/>
              <a:chOff x="1670050" y="1039813"/>
              <a:chExt cx="550863" cy="490538"/>
            </a:xfrm>
            <a:solidFill>
              <a:schemeClr val="bg1"/>
            </a:solidFill>
          </p:grpSpPr>
          <p:sp>
            <p:nvSpPr>
              <p:cNvPr id="45" name="Freeform 192">
                <a:extLst>
                  <a:ext uri="{FF2B5EF4-FFF2-40B4-BE49-F238E27FC236}">
                    <a16:creationId xmlns:a16="http://schemas.microsoft.com/office/drawing/2014/main" id="{3B026912-6CEF-452B-8179-BD6088B29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1125538"/>
                <a:ext cx="125413" cy="76200"/>
              </a:xfrm>
              <a:custGeom>
                <a:avLst/>
                <a:gdLst>
                  <a:gd name="T0" fmla="*/ 39 w 44"/>
                  <a:gd name="T1" fmla="*/ 14 h 27"/>
                  <a:gd name="T2" fmla="*/ 21 w 44"/>
                  <a:gd name="T3" fmla="*/ 12 h 27"/>
                  <a:gd name="T4" fmla="*/ 9 w 44"/>
                  <a:gd name="T5" fmla="*/ 11 h 27"/>
                  <a:gd name="T6" fmla="*/ 11 w 44"/>
                  <a:gd name="T7" fmla="*/ 6 h 27"/>
                  <a:gd name="T8" fmla="*/ 19 w 44"/>
                  <a:gd name="T9" fmla="*/ 4 h 27"/>
                  <a:gd name="T10" fmla="*/ 17 w 44"/>
                  <a:gd name="T11" fmla="*/ 1 h 27"/>
                  <a:gd name="T12" fmla="*/ 9 w 44"/>
                  <a:gd name="T13" fmla="*/ 3 h 27"/>
                  <a:gd name="T14" fmla="*/ 4 w 44"/>
                  <a:gd name="T15" fmla="*/ 0 h 27"/>
                  <a:gd name="T16" fmla="*/ 0 w 44"/>
                  <a:gd name="T17" fmla="*/ 2 h 27"/>
                  <a:gd name="T18" fmla="*/ 5 w 44"/>
                  <a:gd name="T19" fmla="*/ 5 h 27"/>
                  <a:gd name="T20" fmla="*/ 5 w 44"/>
                  <a:gd name="T21" fmla="*/ 13 h 27"/>
                  <a:gd name="T22" fmla="*/ 22 w 44"/>
                  <a:gd name="T23" fmla="*/ 15 h 27"/>
                  <a:gd name="T24" fmla="*/ 34 w 44"/>
                  <a:gd name="T25" fmla="*/ 16 h 27"/>
                  <a:gd name="T26" fmla="*/ 33 w 44"/>
                  <a:gd name="T27" fmla="*/ 22 h 27"/>
                  <a:gd name="T28" fmla="*/ 23 w 44"/>
                  <a:gd name="T29" fmla="*/ 24 h 27"/>
                  <a:gd name="T30" fmla="*/ 25 w 44"/>
                  <a:gd name="T31" fmla="*/ 26 h 27"/>
                  <a:gd name="T32" fmla="*/ 35 w 44"/>
                  <a:gd name="T33" fmla="*/ 24 h 27"/>
                  <a:gd name="T34" fmla="*/ 40 w 44"/>
                  <a:gd name="T35" fmla="*/ 27 h 27"/>
                  <a:gd name="T36" fmla="*/ 44 w 44"/>
                  <a:gd name="T37" fmla="*/ 26 h 27"/>
                  <a:gd name="T38" fmla="*/ 39 w 44"/>
                  <a:gd name="T39" fmla="*/ 23 h 27"/>
                  <a:gd name="T40" fmla="*/ 39 w 44"/>
                  <a:gd name="T4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27">
                    <a:moveTo>
                      <a:pt x="39" y="14"/>
                    </a:moveTo>
                    <a:cubicBezTo>
                      <a:pt x="35" y="11"/>
                      <a:pt x="29" y="10"/>
                      <a:pt x="21" y="12"/>
                    </a:cubicBezTo>
                    <a:cubicBezTo>
                      <a:pt x="15" y="12"/>
                      <a:pt x="12" y="12"/>
                      <a:pt x="9" y="11"/>
                    </a:cubicBezTo>
                    <a:cubicBezTo>
                      <a:pt x="7" y="10"/>
                      <a:pt x="6" y="7"/>
                      <a:pt x="11" y="6"/>
                    </a:cubicBezTo>
                    <a:cubicBezTo>
                      <a:pt x="14" y="4"/>
                      <a:pt x="18" y="4"/>
                      <a:pt x="19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2" y="2"/>
                      <a:pt x="9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" y="7"/>
                      <a:pt x="1" y="11"/>
                      <a:pt x="5" y="13"/>
                    </a:cubicBezTo>
                    <a:cubicBezTo>
                      <a:pt x="9" y="16"/>
                      <a:pt x="15" y="16"/>
                      <a:pt x="22" y="15"/>
                    </a:cubicBezTo>
                    <a:cubicBezTo>
                      <a:pt x="28" y="14"/>
                      <a:pt x="32" y="14"/>
                      <a:pt x="34" y="16"/>
                    </a:cubicBezTo>
                    <a:cubicBezTo>
                      <a:pt x="37" y="18"/>
                      <a:pt x="37" y="20"/>
                      <a:pt x="33" y="22"/>
                    </a:cubicBezTo>
                    <a:cubicBezTo>
                      <a:pt x="30" y="23"/>
                      <a:pt x="26" y="24"/>
                      <a:pt x="23" y="24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6"/>
                      <a:pt x="32" y="25"/>
                      <a:pt x="35" y="24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43" y="20"/>
                      <a:pt x="43" y="16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93">
                <a:extLst>
                  <a:ext uri="{FF2B5EF4-FFF2-40B4-BE49-F238E27FC236}">
                    <a16:creationId xmlns:a16="http://schemas.microsoft.com/office/drawing/2014/main" id="{9E42E61C-0E58-4B06-B874-045CC0255C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0050" y="1144588"/>
                <a:ext cx="293688" cy="174625"/>
              </a:xfrm>
              <a:custGeom>
                <a:avLst/>
                <a:gdLst>
                  <a:gd name="T0" fmla="*/ 3 w 103"/>
                  <a:gd name="T1" fmla="*/ 16 h 61"/>
                  <a:gd name="T2" fmla="*/ 1 w 103"/>
                  <a:gd name="T3" fmla="*/ 19 h 61"/>
                  <a:gd name="T4" fmla="*/ 2 w 103"/>
                  <a:gd name="T5" fmla="*/ 23 h 61"/>
                  <a:gd name="T6" fmla="*/ 58 w 103"/>
                  <a:gd name="T7" fmla="*/ 60 h 61"/>
                  <a:gd name="T8" fmla="*/ 60 w 103"/>
                  <a:gd name="T9" fmla="*/ 61 h 61"/>
                  <a:gd name="T10" fmla="*/ 61 w 103"/>
                  <a:gd name="T11" fmla="*/ 60 h 61"/>
                  <a:gd name="T12" fmla="*/ 103 w 103"/>
                  <a:gd name="T13" fmla="*/ 41 h 61"/>
                  <a:gd name="T14" fmla="*/ 103 w 103"/>
                  <a:gd name="T15" fmla="*/ 40 h 61"/>
                  <a:gd name="T16" fmla="*/ 42 w 103"/>
                  <a:gd name="T17" fmla="*/ 0 h 61"/>
                  <a:gd name="T18" fmla="*/ 3 w 103"/>
                  <a:gd name="T19" fmla="*/ 16 h 61"/>
                  <a:gd name="T20" fmla="*/ 44 w 103"/>
                  <a:gd name="T21" fmla="*/ 27 h 61"/>
                  <a:gd name="T22" fmla="*/ 52 w 103"/>
                  <a:gd name="T23" fmla="*/ 27 h 61"/>
                  <a:gd name="T24" fmla="*/ 52 w 103"/>
                  <a:gd name="T25" fmla="*/ 31 h 61"/>
                  <a:gd name="T26" fmla="*/ 44 w 103"/>
                  <a:gd name="T27" fmla="*/ 31 h 61"/>
                  <a:gd name="T28" fmla="*/ 44 w 103"/>
                  <a:gd name="T29" fmla="*/ 2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" h="61">
                    <a:moveTo>
                      <a:pt x="3" y="16"/>
                    </a:moveTo>
                    <a:cubicBezTo>
                      <a:pt x="2" y="17"/>
                      <a:pt x="1" y="18"/>
                      <a:pt x="1" y="19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60"/>
                      <a:pt x="59" y="61"/>
                      <a:pt x="60" y="61"/>
                    </a:cubicBezTo>
                    <a:cubicBezTo>
                      <a:pt x="60" y="61"/>
                      <a:pt x="61" y="60"/>
                      <a:pt x="61" y="60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" y="16"/>
                    </a:lnTo>
                    <a:close/>
                    <a:moveTo>
                      <a:pt x="44" y="27"/>
                    </a:moveTo>
                    <a:cubicBezTo>
                      <a:pt x="46" y="26"/>
                      <a:pt x="50" y="26"/>
                      <a:pt x="52" y="27"/>
                    </a:cubicBezTo>
                    <a:cubicBezTo>
                      <a:pt x="55" y="29"/>
                      <a:pt x="54" y="30"/>
                      <a:pt x="52" y="31"/>
                    </a:cubicBezTo>
                    <a:cubicBezTo>
                      <a:pt x="49" y="33"/>
                      <a:pt x="46" y="32"/>
                      <a:pt x="44" y="31"/>
                    </a:cubicBezTo>
                    <a:cubicBezTo>
                      <a:pt x="41" y="30"/>
                      <a:pt x="42" y="28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94">
                <a:extLst>
                  <a:ext uri="{FF2B5EF4-FFF2-40B4-BE49-F238E27FC236}">
                    <a16:creationId xmlns:a16="http://schemas.microsoft.com/office/drawing/2014/main" id="{B425B719-6C3B-4895-8816-7CC58F3EC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1513" y="1039813"/>
                <a:ext cx="279400" cy="150813"/>
              </a:xfrm>
              <a:custGeom>
                <a:avLst/>
                <a:gdLst>
                  <a:gd name="T0" fmla="*/ 98 w 98"/>
                  <a:gd name="T1" fmla="*/ 33 h 53"/>
                  <a:gd name="T2" fmla="*/ 95 w 98"/>
                  <a:gd name="T3" fmla="*/ 29 h 53"/>
                  <a:gd name="T4" fmla="*/ 38 w 98"/>
                  <a:gd name="T5" fmla="*/ 1 h 53"/>
                  <a:gd name="T6" fmla="*/ 35 w 98"/>
                  <a:gd name="T7" fmla="*/ 1 h 53"/>
                  <a:gd name="T8" fmla="*/ 0 w 98"/>
                  <a:gd name="T9" fmla="*/ 15 h 53"/>
                  <a:gd name="T10" fmla="*/ 59 w 98"/>
                  <a:gd name="T11" fmla="*/ 53 h 53"/>
                  <a:gd name="T12" fmla="*/ 95 w 98"/>
                  <a:gd name="T13" fmla="*/ 36 h 53"/>
                  <a:gd name="T14" fmla="*/ 98 w 98"/>
                  <a:gd name="T15" fmla="*/ 33 h 53"/>
                  <a:gd name="T16" fmla="*/ 54 w 98"/>
                  <a:gd name="T17" fmla="*/ 25 h 53"/>
                  <a:gd name="T18" fmla="*/ 46 w 98"/>
                  <a:gd name="T19" fmla="*/ 25 h 53"/>
                  <a:gd name="T20" fmla="*/ 46 w 98"/>
                  <a:gd name="T21" fmla="*/ 21 h 53"/>
                  <a:gd name="T22" fmla="*/ 55 w 98"/>
                  <a:gd name="T23" fmla="*/ 21 h 53"/>
                  <a:gd name="T24" fmla="*/ 54 w 98"/>
                  <a:gd name="T25" fmla="*/ 2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53">
                    <a:moveTo>
                      <a:pt x="98" y="33"/>
                    </a:moveTo>
                    <a:cubicBezTo>
                      <a:pt x="98" y="31"/>
                      <a:pt x="97" y="30"/>
                      <a:pt x="95" y="29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6" y="0"/>
                      <a:pt x="35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6"/>
                      <a:pt x="98" y="34"/>
                      <a:pt x="98" y="33"/>
                    </a:cubicBezTo>
                    <a:close/>
                    <a:moveTo>
                      <a:pt x="54" y="25"/>
                    </a:moveTo>
                    <a:cubicBezTo>
                      <a:pt x="52" y="26"/>
                      <a:pt x="48" y="26"/>
                      <a:pt x="46" y="25"/>
                    </a:cubicBezTo>
                    <a:cubicBezTo>
                      <a:pt x="44" y="24"/>
                      <a:pt x="44" y="22"/>
                      <a:pt x="46" y="21"/>
                    </a:cubicBezTo>
                    <a:cubicBezTo>
                      <a:pt x="49" y="20"/>
                      <a:pt x="52" y="20"/>
                      <a:pt x="55" y="21"/>
                    </a:cubicBezTo>
                    <a:cubicBezTo>
                      <a:pt x="57" y="22"/>
                      <a:pt x="57" y="24"/>
                      <a:pt x="5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95">
                <a:extLst>
                  <a:ext uri="{FF2B5EF4-FFF2-40B4-BE49-F238E27FC236}">
                    <a16:creationId xmlns:a16="http://schemas.microsoft.com/office/drawing/2014/main" id="{EB064E4A-FF81-41FA-B441-3874FC1B0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0050" y="1250951"/>
                <a:ext cx="293688" cy="139700"/>
              </a:xfrm>
              <a:custGeom>
                <a:avLst/>
                <a:gdLst>
                  <a:gd name="T0" fmla="*/ 60 w 103"/>
                  <a:gd name="T1" fmla="*/ 30 h 49"/>
                  <a:gd name="T2" fmla="*/ 58 w 103"/>
                  <a:gd name="T3" fmla="*/ 30 h 49"/>
                  <a:gd name="T4" fmla="*/ 13 w 103"/>
                  <a:gd name="T5" fmla="*/ 0 h 49"/>
                  <a:gd name="T6" fmla="*/ 3 w 103"/>
                  <a:gd name="T7" fmla="*/ 4 h 49"/>
                  <a:gd name="T8" fmla="*/ 1 w 103"/>
                  <a:gd name="T9" fmla="*/ 7 h 49"/>
                  <a:gd name="T10" fmla="*/ 2 w 103"/>
                  <a:gd name="T11" fmla="*/ 11 h 49"/>
                  <a:gd name="T12" fmla="*/ 58 w 103"/>
                  <a:gd name="T13" fmla="*/ 48 h 49"/>
                  <a:gd name="T14" fmla="*/ 60 w 103"/>
                  <a:gd name="T15" fmla="*/ 49 h 49"/>
                  <a:gd name="T16" fmla="*/ 61 w 103"/>
                  <a:gd name="T17" fmla="*/ 48 h 49"/>
                  <a:gd name="T18" fmla="*/ 103 w 103"/>
                  <a:gd name="T19" fmla="*/ 29 h 49"/>
                  <a:gd name="T20" fmla="*/ 103 w 103"/>
                  <a:gd name="T21" fmla="*/ 10 h 49"/>
                  <a:gd name="T22" fmla="*/ 61 w 103"/>
                  <a:gd name="T23" fmla="*/ 30 h 49"/>
                  <a:gd name="T24" fmla="*/ 60 w 103"/>
                  <a:gd name="T25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49">
                    <a:moveTo>
                      <a:pt x="60" y="30"/>
                    </a:moveTo>
                    <a:cubicBezTo>
                      <a:pt x="59" y="30"/>
                      <a:pt x="58" y="30"/>
                      <a:pt x="58" y="3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9" y="49"/>
                      <a:pt x="60" y="49"/>
                    </a:cubicBezTo>
                    <a:cubicBezTo>
                      <a:pt x="60" y="49"/>
                      <a:pt x="61" y="49"/>
                      <a:pt x="61" y="4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0" y="30"/>
                      <a:pt x="6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6">
                <a:extLst>
                  <a:ext uri="{FF2B5EF4-FFF2-40B4-BE49-F238E27FC236}">
                    <a16:creationId xmlns:a16="http://schemas.microsoft.com/office/drawing/2014/main" id="{CA494EF9-ECC5-4821-A32F-C4BAB8BC1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1179513"/>
                <a:ext cx="107950" cy="82550"/>
              </a:xfrm>
              <a:custGeom>
                <a:avLst/>
                <a:gdLst>
                  <a:gd name="T0" fmla="*/ 35 w 38"/>
                  <a:gd name="T1" fmla="*/ 5 h 29"/>
                  <a:gd name="T2" fmla="*/ 24 w 38"/>
                  <a:gd name="T3" fmla="*/ 0 h 29"/>
                  <a:gd name="T4" fmla="*/ 0 w 38"/>
                  <a:gd name="T5" fmla="*/ 11 h 29"/>
                  <a:gd name="T6" fmla="*/ 0 w 38"/>
                  <a:gd name="T7" fmla="*/ 29 h 29"/>
                  <a:gd name="T8" fmla="*/ 35 w 38"/>
                  <a:gd name="T9" fmla="*/ 12 h 29"/>
                  <a:gd name="T10" fmla="*/ 38 w 38"/>
                  <a:gd name="T11" fmla="*/ 9 h 29"/>
                  <a:gd name="T12" fmla="*/ 35 w 38"/>
                  <a:gd name="T13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">
                    <a:moveTo>
                      <a:pt x="35" y="5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7" y="12"/>
                      <a:pt x="38" y="10"/>
                      <a:pt x="38" y="9"/>
                    </a:cubicBezTo>
                    <a:cubicBezTo>
                      <a:pt x="38" y="7"/>
                      <a:pt x="37" y="6"/>
                      <a:pt x="3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97">
                <a:extLst>
                  <a:ext uri="{FF2B5EF4-FFF2-40B4-BE49-F238E27FC236}">
                    <a16:creationId xmlns:a16="http://schemas.microsoft.com/office/drawing/2014/main" id="{F1EE7A7B-A73E-40CD-AC01-5BD7FB28F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0050" y="1322388"/>
                <a:ext cx="293688" cy="136525"/>
              </a:xfrm>
              <a:custGeom>
                <a:avLst/>
                <a:gdLst>
                  <a:gd name="T0" fmla="*/ 60 w 103"/>
                  <a:gd name="T1" fmla="*/ 30 h 48"/>
                  <a:gd name="T2" fmla="*/ 58 w 103"/>
                  <a:gd name="T3" fmla="*/ 30 h 48"/>
                  <a:gd name="T4" fmla="*/ 13 w 103"/>
                  <a:gd name="T5" fmla="*/ 0 h 48"/>
                  <a:gd name="T6" fmla="*/ 3 w 103"/>
                  <a:gd name="T7" fmla="*/ 4 h 48"/>
                  <a:gd name="T8" fmla="*/ 1 w 103"/>
                  <a:gd name="T9" fmla="*/ 7 h 48"/>
                  <a:gd name="T10" fmla="*/ 2 w 103"/>
                  <a:gd name="T11" fmla="*/ 11 h 48"/>
                  <a:gd name="T12" fmla="*/ 58 w 103"/>
                  <a:gd name="T13" fmla="*/ 48 h 48"/>
                  <a:gd name="T14" fmla="*/ 60 w 103"/>
                  <a:gd name="T15" fmla="*/ 48 h 48"/>
                  <a:gd name="T16" fmla="*/ 61 w 103"/>
                  <a:gd name="T17" fmla="*/ 48 h 48"/>
                  <a:gd name="T18" fmla="*/ 103 w 103"/>
                  <a:gd name="T19" fmla="*/ 29 h 48"/>
                  <a:gd name="T20" fmla="*/ 103 w 103"/>
                  <a:gd name="T21" fmla="*/ 10 h 48"/>
                  <a:gd name="T22" fmla="*/ 61 w 103"/>
                  <a:gd name="T23" fmla="*/ 30 h 48"/>
                  <a:gd name="T24" fmla="*/ 60 w 103"/>
                  <a:gd name="T25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48">
                    <a:moveTo>
                      <a:pt x="60" y="30"/>
                    </a:moveTo>
                    <a:cubicBezTo>
                      <a:pt x="59" y="30"/>
                      <a:pt x="58" y="30"/>
                      <a:pt x="58" y="3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9" y="48"/>
                      <a:pt x="60" y="48"/>
                    </a:cubicBezTo>
                    <a:cubicBezTo>
                      <a:pt x="60" y="48"/>
                      <a:pt x="61" y="48"/>
                      <a:pt x="61" y="4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0" y="30"/>
                      <a:pt x="6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98">
                <a:extLst>
                  <a:ext uri="{FF2B5EF4-FFF2-40B4-BE49-F238E27FC236}">
                    <a16:creationId xmlns:a16="http://schemas.microsoft.com/office/drawing/2014/main" id="{575749A5-9AEA-4A1F-A970-8393B5538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1247776"/>
                <a:ext cx="107950" cy="85725"/>
              </a:xfrm>
              <a:custGeom>
                <a:avLst/>
                <a:gdLst>
                  <a:gd name="T0" fmla="*/ 35 w 38"/>
                  <a:gd name="T1" fmla="*/ 6 h 30"/>
                  <a:gd name="T2" fmla="*/ 24 w 38"/>
                  <a:gd name="T3" fmla="*/ 0 h 30"/>
                  <a:gd name="T4" fmla="*/ 0 w 38"/>
                  <a:gd name="T5" fmla="*/ 12 h 30"/>
                  <a:gd name="T6" fmla="*/ 0 w 38"/>
                  <a:gd name="T7" fmla="*/ 30 h 30"/>
                  <a:gd name="T8" fmla="*/ 35 w 38"/>
                  <a:gd name="T9" fmla="*/ 13 h 30"/>
                  <a:gd name="T10" fmla="*/ 38 w 38"/>
                  <a:gd name="T11" fmla="*/ 10 h 30"/>
                  <a:gd name="T12" fmla="*/ 35 w 38"/>
                  <a:gd name="T1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0">
                    <a:moveTo>
                      <a:pt x="35" y="6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7" y="13"/>
                      <a:pt x="38" y="11"/>
                      <a:pt x="38" y="10"/>
                    </a:cubicBezTo>
                    <a:cubicBezTo>
                      <a:pt x="38" y="8"/>
                      <a:pt x="37" y="7"/>
                      <a:pt x="3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99">
                <a:extLst>
                  <a:ext uri="{FF2B5EF4-FFF2-40B4-BE49-F238E27FC236}">
                    <a16:creationId xmlns:a16="http://schemas.microsoft.com/office/drawing/2014/main" id="{52CBBD39-0C00-4F55-8BF8-B72CDB79D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0050" y="1392238"/>
                <a:ext cx="293688" cy="138113"/>
              </a:xfrm>
              <a:custGeom>
                <a:avLst/>
                <a:gdLst>
                  <a:gd name="T0" fmla="*/ 60 w 103"/>
                  <a:gd name="T1" fmla="*/ 30 h 48"/>
                  <a:gd name="T2" fmla="*/ 58 w 103"/>
                  <a:gd name="T3" fmla="*/ 29 h 48"/>
                  <a:gd name="T4" fmla="*/ 13 w 103"/>
                  <a:gd name="T5" fmla="*/ 0 h 48"/>
                  <a:gd name="T6" fmla="*/ 3 w 103"/>
                  <a:gd name="T7" fmla="*/ 4 h 48"/>
                  <a:gd name="T8" fmla="*/ 1 w 103"/>
                  <a:gd name="T9" fmla="*/ 7 h 48"/>
                  <a:gd name="T10" fmla="*/ 2 w 103"/>
                  <a:gd name="T11" fmla="*/ 11 h 48"/>
                  <a:gd name="T12" fmla="*/ 58 w 103"/>
                  <a:gd name="T13" fmla="*/ 48 h 48"/>
                  <a:gd name="T14" fmla="*/ 60 w 103"/>
                  <a:gd name="T15" fmla="*/ 48 h 48"/>
                  <a:gd name="T16" fmla="*/ 61 w 103"/>
                  <a:gd name="T17" fmla="*/ 48 h 48"/>
                  <a:gd name="T18" fmla="*/ 103 w 103"/>
                  <a:gd name="T19" fmla="*/ 28 h 48"/>
                  <a:gd name="T20" fmla="*/ 103 w 103"/>
                  <a:gd name="T21" fmla="*/ 10 h 48"/>
                  <a:gd name="T22" fmla="*/ 61 w 103"/>
                  <a:gd name="T23" fmla="*/ 30 h 48"/>
                  <a:gd name="T24" fmla="*/ 60 w 103"/>
                  <a:gd name="T25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48">
                    <a:moveTo>
                      <a:pt x="60" y="30"/>
                    </a:moveTo>
                    <a:cubicBezTo>
                      <a:pt x="59" y="30"/>
                      <a:pt x="58" y="30"/>
                      <a:pt x="58" y="2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9" y="48"/>
                      <a:pt x="60" y="48"/>
                    </a:cubicBezTo>
                    <a:cubicBezTo>
                      <a:pt x="60" y="48"/>
                      <a:pt x="61" y="48"/>
                      <a:pt x="61" y="48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0" y="30"/>
                      <a:pt x="6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00">
                <a:extLst>
                  <a:ext uri="{FF2B5EF4-FFF2-40B4-BE49-F238E27FC236}">
                    <a16:creationId xmlns:a16="http://schemas.microsoft.com/office/drawing/2014/main" id="{655D1863-DC32-41EA-BD14-8049338A1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1319213"/>
                <a:ext cx="107950" cy="85725"/>
              </a:xfrm>
              <a:custGeom>
                <a:avLst/>
                <a:gdLst>
                  <a:gd name="T0" fmla="*/ 35 w 38"/>
                  <a:gd name="T1" fmla="*/ 6 h 30"/>
                  <a:gd name="T2" fmla="*/ 24 w 38"/>
                  <a:gd name="T3" fmla="*/ 0 h 30"/>
                  <a:gd name="T4" fmla="*/ 0 w 38"/>
                  <a:gd name="T5" fmla="*/ 12 h 30"/>
                  <a:gd name="T6" fmla="*/ 0 w 38"/>
                  <a:gd name="T7" fmla="*/ 30 h 30"/>
                  <a:gd name="T8" fmla="*/ 35 w 38"/>
                  <a:gd name="T9" fmla="*/ 13 h 30"/>
                  <a:gd name="T10" fmla="*/ 38 w 38"/>
                  <a:gd name="T11" fmla="*/ 9 h 30"/>
                  <a:gd name="T12" fmla="*/ 35 w 38"/>
                  <a:gd name="T1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0">
                    <a:moveTo>
                      <a:pt x="35" y="6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8"/>
                      <a:pt x="37" y="7"/>
                      <a:pt x="3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2DE679-CC8A-4BC3-B64D-1CD697FF76C2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D42234-51F7-44A8-9260-2F39D24F3B7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62EDC1C-EBD4-4AEF-A337-E8DB119F628E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97067F1-82C3-4724-BEC5-7734EC32516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96DEF23-E244-4B4C-B8EA-D59D9F0F47BA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AD1BEC19-C110-4AD0-9D73-78FF9374600E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BBFF519A-275A-4DFC-94F0-56C3A7811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2A61F1-003F-4C55-9807-53EE92A05FD1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자금 소비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8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B05F4-8A23-4D93-90DA-C997A6815B4D}"/>
              </a:ext>
            </a:extLst>
          </p:cNvPr>
          <p:cNvSpPr txBox="1"/>
          <p:nvPr/>
        </p:nvSpPr>
        <p:spPr>
          <a:xfrm>
            <a:off x="5478868" y="2237725"/>
            <a:ext cx="5684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210 앱굴림 L" panose="02020603020101020101" pitchFamily="18" charset="-127"/>
                <a:ea typeface="210 앱굴림 L" panose="02020603020101020101" pitchFamily="18" charset="-127"/>
              </a:rPr>
              <a:t>음성 광고</a:t>
            </a:r>
            <a:endParaRPr lang="en-US" altLang="ko-KR" sz="48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2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51E6086-2DC1-4320-82F0-78240E59B287}"/>
              </a:ext>
            </a:extLst>
          </p:cNvPr>
          <p:cNvGrpSpPr/>
          <p:nvPr/>
        </p:nvGrpSpPr>
        <p:grpSpPr>
          <a:xfrm>
            <a:off x="56025" y="2028210"/>
            <a:ext cx="5913495" cy="3326341"/>
            <a:chOff x="343697" y="1493955"/>
            <a:chExt cx="5913495" cy="332634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745A5CC-3151-4FE6-9C4A-13E31094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5403" y="2413518"/>
              <a:ext cx="564690" cy="39528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A6C76B-C392-4C82-A32F-AE1459B01C9D}"/>
                </a:ext>
              </a:extLst>
            </p:cNvPr>
            <p:cNvSpPr txBox="1"/>
            <p:nvPr/>
          </p:nvSpPr>
          <p:spPr>
            <a:xfrm>
              <a:off x="2648406" y="3075034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Blind-Kiosk</a:t>
              </a:r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BFE270-01D5-4553-9956-146841B6AAF2}"/>
                </a:ext>
              </a:extLst>
            </p:cNvPr>
            <p:cNvGrpSpPr/>
            <p:nvPr/>
          </p:nvGrpSpPr>
          <p:grpSpPr>
            <a:xfrm>
              <a:off x="343697" y="1493955"/>
              <a:ext cx="5913495" cy="3326341"/>
              <a:chOff x="726477" y="1395270"/>
              <a:chExt cx="5913495" cy="332634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EF548AA-FBFB-425C-B7F3-06331183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77" y="1395270"/>
                <a:ext cx="5913495" cy="3326341"/>
              </a:xfrm>
              <a:prstGeom prst="rect">
                <a:avLst/>
              </a:prstGeom>
            </p:spPr>
          </p:pic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24DEAE9-80D2-463D-8CF9-426C6BFD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6548" y="1867044"/>
                <a:ext cx="1087188" cy="73036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0AE6941-38AD-4F83-A1A2-13272077E20F}"/>
                  </a:ext>
                </a:extLst>
              </p:cNvPr>
              <p:cNvCxnSpPr>
                <a:cxnSpLocks/>
              </p:cNvCxnSpPr>
              <p:nvPr/>
            </p:nvCxnSpPr>
            <p:spPr>
              <a:xfrm rot="4080000" flipV="1">
                <a:off x="4643706" y="3014329"/>
                <a:ext cx="1087188" cy="73036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3DF5BA5-0C42-4F4D-A08E-28F9F9FF752B}"/>
              </a:ext>
            </a:extLst>
          </p:cNvPr>
          <p:cNvSpPr txBox="1"/>
          <p:nvPr/>
        </p:nvSpPr>
        <p:spPr>
          <a:xfrm>
            <a:off x="5484657" y="3174518"/>
            <a:ext cx="5661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한 번 노출시 </a:t>
            </a:r>
            <a:r>
              <a:rPr lang="en-US" altLang="ko-KR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50</a:t>
            </a:r>
            <a:r>
              <a:rPr lang="ko-KR" altLang="en-US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원으로 가격 책정 </a:t>
            </a:r>
            <a:endParaRPr lang="en-US" altLang="ko-KR" sz="28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→ 월 약 </a:t>
            </a:r>
            <a:r>
              <a:rPr lang="en-US" altLang="ko-KR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300</a:t>
            </a:r>
            <a:r>
              <a:rPr lang="ko-KR" altLang="en-US" sz="2800">
                <a:latin typeface="210 앱굴림 L" panose="02020603020101020101" pitchFamily="18" charset="-127"/>
                <a:ea typeface="210 앱굴림 L" panose="02020603020101020101" pitchFamily="18" charset="-127"/>
              </a:rPr>
              <a:t>만원 수익 예상</a:t>
            </a:r>
          </a:p>
          <a:p>
            <a:endParaRPr lang="ko-KR" altLang="en-US" sz="28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6F5937-1AEF-4093-BFAC-2B61E29BBEA4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D6A7B4B-BB10-486F-BCAB-6863C598E850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E228833-A096-43C4-8DB0-9A1D4DEB9CED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8165F29A-8370-464D-8BF5-D2AD684D1A2C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6A6482C-3ABD-4396-A005-AF644183BD5A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6785A2DE-0F13-488B-A5AE-6F03C7380309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71DF671-D69C-467D-94B8-11C4417D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097267-7E37-4A49-AE91-2CDE4E702D7A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주요 수익모델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9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래픽 43" descr="프라페 컵 단색으로 채워진">
            <a:extLst>
              <a:ext uri="{FF2B5EF4-FFF2-40B4-BE49-F238E27FC236}">
                <a16:creationId xmlns:a16="http://schemas.microsoft.com/office/drawing/2014/main" id="{1C3AC927-42E2-4C40-B6DA-9BF15A5D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068" y="2757308"/>
            <a:ext cx="697281" cy="697281"/>
          </a:xfrm>
          <a:prstGeom prst="rect">
            <a:avLst/>
          </a:prstGeom>
        </p:spPr>
      </p:pic>
      <p:pic>
        <p:nvPicPr>
          <p:cNvPr id="46" name="그래픽 45" descr="물음표 단색으로 채워진">
            <a:extLst>
              <a:ext uri="{FF2B5EF4-FFF2-40B4-BE49-F238E27FC236}">
                <a16:creationId xmlns:a16="http://schemas.microsoft.com/office/drawing/2014/main" id="{3C5D2D87-52E9-45CA-8461-6A87E781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187" y="2909491"/>
            <a:ext cx="467546" cy="467546"/>
          </a:xfrm>
          <a:prstGeom prst="rect">
            <a:avLst/>
          </a:prstGeom>
        </p:spPr>
      </p:pic>
      <p:sp>
        <p:nvSpPr>
          <p:cNvPr id="48" name="Rectangle 4">
            <a:extLst>
              <a:ext uri="{FF2B5EF4-FFF2-40B4-BE49-F238E27FC236}">
                <a16:creationId xmlns:a16="http://schemas.microsoft.com/office/drawing/2014/main" id="{F9711A6C-57E6-490C-AF18-F7E0F966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080" y="19757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D3609-E8F5-45E1-AA59-11F46E466C64}"/>
              </a:ext>
            </a:extLst>
          </p:cNvPr>
          <p:cNvGraphicFramePr>
            <a:graphicFrameLocks noGrp="1"/>
          </p:cNvGraphicFramePr>
          <p:nvPr/>
        </p:nvGraphicFramePr>
        <p:xfrm>
          <a:off x="1368904" y="969876"/>
          <a:ext cx="10510041" cy="5584911"/>
        </p:xfrm>
        <a:graphic>
          <a:graphicData uri="http://schemas.openxmlformats.org/drawingml/2006/table">
            <a:tbl>
              <a:tblPr/>
              <a:tblGrid>
                <a:gridCol w="1908178">
                  <a:extLst>
                    <a:ext uri="{9D8B030D-6E8A-4147-A177-3AD203B41FA5}">
                      <a16:colId xmlns:a16="http://schemas.microsoft.com/office/drawing/2014/main" val="3285730488"/>
                    </a:ext>
                  </a:extLst>
                </a:gridCol>
                <a:gridCol w="2295839">
                  <a:extLst>
                    <a:ext uri="{9D8B030D-6E8A-4147-A177-3AD203B41FA5}">
                      <a16:colId xmlns:a16="http://schemas.microsoft.com/office/drawing/2014/main" val="3523851728"/>
                    </a:ext>
                  </a:extLst>
                </a:gridCol>
                <a:gridCol w="2102008">
                  <a:extLst>
                    <a:ext uri="{9D8B030D-6E8A-4147-A177-3AD203B41FA5}">
                      <a16:colId xmlns:a16="http://schemas.microsoft.com/office/drawing/2014/main" val="2550257743"/>
                    </a:ext>
                  </a:extLst>
                </a:gridCol>
                <a:gridCol w="2102008">
                  <a:extLst>
                    <a:ext uri="{9D8B030D-6E8A-4147-A177-3AD203B41FA5}">
                      <a16:colId xmlns:a16="http://schemas.microsoft.com/office/drawing/2014/main" val="1541218127"/>
                    </a:ext>
                  </a:extLst>
                </a:gridCol>
                <a:gridCol w="2102008">
                  <a:extLst>
                    <a:ext uri="{9D8B030D-6E8A-4147-A177-3AD203B41FA5}">
                      <a16:colId xmlns:a16="http://schemas.microsoft.com/office/drawing/2014/main" val="1280866889"/>
                    </a:ext>
                  </a:extLst>
                </a:gridCol>
              </a:tblGrid>
              <a:tr h="1036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비교항목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일반 키오스크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err="1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배리어프리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장애인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노약자까지 고려한 키오스크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네이버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테이블 주문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Blind-Kiosk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77093"/>
                  </a:ext>
                </a:extLst>
              </a:tr>
              <a:tr h="6331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표현방식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청각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촉각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청각</a:t>
                      </a: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007849"/>
                  </a:ext>
                </a:extLst>
              </a:tr>
              <a:tr h="19604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간편한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UI/UX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(for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시각장애인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비장애인 입장에서는 깔끔하다고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말할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수있으나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시각장애인 입장에서는 어려움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비장애인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장애인과 상관없이 모두 사용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일반 키오스크와 같은 이유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음성 인식 기능의 사용 및 </a:t>
                      </a: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  <a:r>
                        <a:rPr lang="ko-KR" altLang="en-US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개의 버튼만으로 주문 가능</a:t>
                      </a: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873813"/>
                  </a:ext>
                </a:extLst>
              </a:tr>
              <a:tr h="1036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물리적 접근성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(for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시각장애인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위치자체를 찾기 어려움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일반 키오스크와 동일하게 위치를 알기 어려움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스마트폰으로 사용가능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스마트폰으로 사용가능</a:t>
                      </a: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695128"/>
                  </a:ext>
                </a:extLst>
              </a:tr>
              <a:tr h="917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휴대성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설치된 곳에서만 사용 가능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X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설치된 곳에서만 사용 가능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스마트폰으로 사용가능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스마트폰으로 사용가능</a:t>
                      </a:r>
                      <a:r>
                        <a:rPr lang="en-US" altLang="ko-KR" sz="120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56327" marR="56327" marT="15573" marB="155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431727"/>
                  </a:ext>
                </a:extLst>
              </a:tr>
            </a:tbl>
          </a:graphicData>
        </a:graphic>
      </p:graphicFrame>
      <p:sp>
        <p:nvSpPr>
          <p:cNvPr id="29" name="액자 28">
            <a:extLst>
              <a:ext uri="{FF2B5EF4-FFF2-40B4-BE49-F238E27FC236}">
                <a16:creationId xmlns:a16="http://schemas.microsoft.com/office/drawing/2014/main" id="{5E25AD4E-0E30-417D-A923-91670DD5AE5A}"/>
              </a:ext>
            </a:extLst>
          </p:cNvPr>
          <p:cNvSpPr/>
          <p:nvPr/>
        </p:nvSpPr>
        <p:spPr>
          <a:xfrm>
            <a:off x="9804184" y="958763"/>
            <a:ext cx="2132289" cy="5584911"/>
          </a:xfrm>
          <a:prstGeom prst="frame">
            <a:avLst>
              <a:gd name="adj1" fmla="val 2807"/>
            </a:avLst>
          </a:prstGeom>
          <a:solidFill>
            <a:srgbClr val="3C6CC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A9BA9F92-071A-4DBD-B341-91F05ECC84A6}"/>
              </a:ext>
            </a:extLst>
          </p:cNvPr>
          <p:cNvSpPr/>
          <p:nvPr/>
        </p:nvSpPr>
        <p:spPr>
          <a:xfrm>
            <a:off x="5545014" y="1989411"/>
            <a:ext cx="2086948" cy="2629886"/>
          </a:xfrm>
          <a:prstGeom prst="frame">
            <a:avLst>
              <a:gd name="adj1" fmla="val 280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99ED5BE5-D683-46B7-97E2-80D5FEE2083B}"/>
              </a:ext>
            </a:extLst>
          </p:cNvPr>
          <p:cNvSpPr/>
          <p:nvPr/>
        </p:nvSpPr>
        <p:spPr>
          <a:xfrm>
            <a:off x="7631962" y="4549013"/>
            <a:ext cx="2172222" cy="2005774"/>
          </a:xfrm>
          <a:prstGeom prst="frame">
            <a:avLst>
              <a:gd name="adj1" fmla="val 280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047086-2F41-4163-AC0E-76BC0E311884}"/>
              </a:ext>
            </a:extLst>
          </p:cNvPr>
          <p:cNvGraphicFramePr>
            <a:graphicFrameLocks noGrp="1"/>
          </p:cNvGraphicFramePr>
          <p:nvPr/>
        </p:nvGraphicFramePr>
        <p:xfrm>
          <a:off x="313054" y="2069205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197E3110-562C-4592-B2D5-69957447511C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196E0F-1CE8-4917-B5E8-EBBE10039741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3E88B56-4F79-4549-8394-093116A381E4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A3723ED-1C35-4246-A85D-CBBB25C90481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E3C0EA7-AEFF-4604-BC39-A8FCDB59F5C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D07AF3E-0BC3-4DFC-9BC3-79330EC7596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778A379-A19F-46B3-9EB1-08FB7FDD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7039B6-CE4B-4B9C-9B7B-F42E296E872D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세부 내용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10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EA0906-B31A-446D-8F57-CF680105B239}"/>
              </a:ext>
            </a:extLst>
          </p:cNvPr>
          <p:cNvSpPr txBox="1"/>
          <p:nvPr/>
        </p:nvSpPr>
        <p:spPr>
          <a:xfrm>
            <a:off x="3728621" y="4742491"/>
            <a:ext cx="632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시각장애인들에게 무인시스템이란</a:t>
            </a:r>
            <a:r>
              <a:rPr lang="en-US" altLang="ko-KR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endParaRPr lang="ko-KR" altLang="en-US" sz="32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1" name="사각형: 둥근 모서리 13">
            <a:extLst>
              <a:ext uri="{FF2B5EF4-FFF2-40B4-BE49-F238E27FC236}">
                <a16:creationId xmlns:a16="http://schemas.microsoft.com/office/drawing/2014/main" id="{1FF24D12-367D-4A1F-A7FA-050FDA0F603E}"/>
              </a:ext>
            </a:extLst>
          </p:cNvPr>
          <p:cNvSpPr/>
          <p:nvPr/>
        </p:nvSpPr>
        <p:spPr>
          <a:xfrm>
            <a:off x="2580800" y="1530734"/>
            <a:ext cx="8132366" cy="239319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“키오스크 등 무인 시스템은 시각 장애인은 물론이고 신체장애인도 이용할 수 있는 경우가 거의 없다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키오스크가 패스트푸드점을 비롯한 외식업계에서 보편화하기 시작하면서 장애인들은 차라리 식사를 포기하는 경우가 많다”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F8D73E-7BC8-4FBB-8217-125DA485A5F8}"/>
              </a:ext>
            </a:extLst>
          </p:cNvPr>
          <p:cNvSpPr txBox="1"/>
          <p:nvPr/>
        </p:nvSpPr>
        <p:spPr>
          <a:xfrm>
            <a:off x="1593871" y="3937114"/>
            <a:ext cx="91192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한국 장애인 단체 총연합회 정책실장의 키오스크 문제점에 대한 인터뷰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2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:[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이데일리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] "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손 안 닿고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 보여요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1200" kern="0" spc="0">
                <a:solidFill>
                  <a:schemeClr val="bg2">
                    <a:lumMod val="50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  <a:r>
              <a:rPr lang="ko-KR" altLang="en-US" sz="1200" kern="0" spc="0">
                <a:solidFill>
                  <a:schemeClr val="bg2">
                    <a:lumMod val="50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장애인 외면하는 무인결제기</a:t>
            </a:r>
          </a:p>
          <a:p>
            <a:pPr lvl="2"/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E31FEF-029D-4157-95C2-49F29AE7735B}"/>
              </a:ext>
            </a:extLst>
          </p:cNvPr>
          <p:cNvSpPr txBox="1"/>
          <p:nvPr/>
        </p:nvSpPr>
        <p:spPr>
          <a:xfrm>
            <a:off x="3817398" y="5375023"/>
            <a:ext cx="632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사회와 단절될 수 있는 </a:t>
            </a:r>
            <a:r>
              <a:rPr lang="ko-KR" altLang="en-US" sz="32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46DB03-B731-4B6A-81EB-82EF7FF6BF8A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AD526BF-5FC3-4C93-BB95-197FBB97FCB4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EEF910-9310-4E7C-8D4A-70F1F2AF0941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9C516C7-2FBE-4803-8985-0F6678C37D9E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5DE73CE-2E3B-4CCD-819F-103DFA840500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20141CF2-DB26-4FCC-BF20-B64346F5CAE0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AF33CBB-E381-42A8-B2FC-E40E562B3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3E51E9-2247-4B68-A0DA-305A6A842D4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9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C144039D-831D-443B-8BC4-BAEA84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EA0906-B31A-446D-8F57-CF680105B239}"/>
              </a:ext>
            </a:extLst>
          </p:cNvPr>
          <p:cNvSpPr txBox="1"/>
          <p:nvPr/>
        </p:nvSpPr>
        <p:spPr>
          <a:xfrm>
            <a:off x="3255713" y="5034878"/>
            <a:ext cx="678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키오스크에 다가가는 것 조차 큰 </a:t>
            </a:r>
            <a:r>
              <a:rPr lang="ko-KR" altLang="en-US" sz="320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장애물</a:t>
            </a:r>
          </a:p>
        </p:txBody>
      </p:sp>
      <p:sp>
        <p:nvSpPr>
          <p:cNvPr id="41" name="사각형: 둥근 모서리 13">
            <a:extLst>
              <a:ext uri="{FF2B5EF4-FFF2-40B4-BE49-F238E27FC236}">
                <a16:creationId xmlns:a16="http://schemas.microsoft.com/office/drawing/2014/main" id="{1FF24D12-367D-4A1F-A7FA-050FDA0F603E}"/>
              </a:ext>
            </a:extLst>
          </p:cNvPr>
          <p:cNvSpPr/>
          <p:nvPr/>
        </p:nvSpPr>
        <p:spPr>
          <a:xfrm>
            <a:off x="2580800" y="1530734"/>
            <a:ext cx="8132366" cy="239319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하지만 무인 주문기가 어디에 있는지 알아내기부터 쉽지 않다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주문대 근처에 무언가 평평한 기계에 맞닥뜨리자 “이 기계가 맞나”라며 손으로 만져보고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터치 음이 나오고서야 기계의 정체를 파악할 수 있었다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F8D73E-7BC8-4FBB-8217-125DA485A5F8}"/>
              </a:ext>
            </a:extLst>
          </p:cNvPr>
          <p:cNvSpPr txBox="1"/>
          <p:nvPr/>
        </p:nvSpPr>
        <p:spPr>
          <a:xfrm>
            <a:off x="1593871" y="3937114"/>
            <a:ext cx="91192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키오스크를 사용해본 시각장애인의 인터뷰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2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:[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연합뉴스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] “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수능 볼 때처럼 찍어봐도 햄버거는 살 수 없었다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A2B76F5-5716-415E-803C-F825710A28EB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72BCF8-FEBF-4A3A-AF04-D412799B1DDA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70F9A9D-6A27-4608-B3E5-8AD9252AB9E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1F2B02-E7D1-4AAB-A44D-A60F7C4F1F65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F7C34B6-0EB3-4D77-847B-4805BD6D3FD5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B0C3C083-8D52-465A-A8E5-9F2723DAAC6C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F8F26B2-F397-4E39-AD5B-DBD0B28E4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B8364-45EF-418B-85A0-DEAE41BF640C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기대효과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428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0F0F7B-F9DD-4E1F-B834-83D1F326A222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AA945C-5E62-4C9F-B59D-DCA2B728A39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EB7F19-CBE9-4A0F-836A-A884FD181B1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F240719-5308-4774-A644-20115A5F50E0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14BB8C1-9452-45F9-9B86-6D9A49F6E49B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895AAE33-CF2C-46AA-B800-15F93A02A8F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8017762-5349-486E-8B61-956D4CEF6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8A021C-3316-4456-A952-715F47EA489B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140FA4-DDDC-4CA8-AE3E-3B62DA3B5501}"/>
              </a:ext>
            </a:extLst>
          </p:cNvPr>
          <p:cNvSpPr txBox="1"/>
          <p:nvPr/>
        </p:nvSpPr>
        <p:spPr>
          <a:xfrm>
            <a:off x="6748985" y="2422473"/>
            <a:ext cx="45971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추첨 혜택으로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소비자 유도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Blind-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Kios</a:t>
            </a:r>
            <a:r>
              <a:rPr lang="en-US" altLang="ko-KR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</a:t>
            </a:r>
            <a:r>
              <a:rPr lang="ko-KR" altLang="en-US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홍보효과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Blind-Kiosk </a:t>
            </a:r>
            <a:r>
              <a:rPr lang="ko-KR" altLang="en-US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이용 매장 </a:t>
            </a:r>
            <a:r>
              <a:rPr lang="en-US" altLang="ko-KR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ESG </a:t>
            </a:r>
            <a:r>
              <a:rPr lang="ko-KR" altLang="en-US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기업이라는 인식 효과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76" name="그래픽 75" descr="배지 체크 표시1 단색으로 채워진">
            <a:extLst>
              <a:ext uri="{FF2B5EF4-FFF2-40B4-BE49-F238E27FC236}">
                <a16:creationId xmlns:a16="http://schemas.microsoft.com/office/drawing/2014/main" id="{DB051529-9ED7-40EF-93A2-FB6CFF5A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4210" y="2519679"/>
            <a:ext cx="457200" cy="457200"/>
          </a:xfrm>
          <a:prstGeom prst="rect">
            <a:avLst/>
          </a:prstGeom>
        </p:spPr>
      </p:pic>
      <p:pic>
        <p:nvPicPr>
          <p:cNvPr id="77" name="그래픽 76" descr="배지 체크 표시1 단색으로 채워진">
            <a:extLst>
              <a:ext uri="{FF2B5EF4-FFF2-40B4-BE49-F238E27FC236}">
                <a16:creationId xmlns:a16="http://schemas.microsoft.com/office/drawing/2014/main" id="{42A8D8AC-8B03-44B1-9BC3-010E43929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4210" y="3488767"/>
            <a:ext cx="457200" cy="457200"/>
          </a:xfrm>
          <a:prstGeom prst="rect">
            <a:avLst/>
          </a:prstGeom>
        </p:spPr>
      </p:pic>
      <p:pic>
        <p:nvPicPr>
          <p:cNvPr id="81" name="그래픽 80" descr="배지 체크 표시1 단색으로 채워진">
            <a:extLst>
              <a:ext uri="{FF2B5EF4-FFF2-40B4-BE49-F238E27FC236}">
                <a16:creationId xmlns:a16="http://schemas.microsoft.com/office/drawing/2014/main" id="{CA325A8E-E571-431A-9F54-E695E71F1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7291" y="4443565"/>
            <a:ext cx="457200" cy="457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3CA4715-ABC4-404C-B29B-0F5E61035C25}"/>
              </a:ext>
            </a:extLst>
          </p:cNvPr>
          <p:cNvGrpSpPr/>
          <p:nvPr/>
        </p:nvGrpSpPr>
        <p:grpSpPr>
          <a:xfrm>
            <a:off x="2237438" y="1682587"/>
            <a:ext cx="4780273" cy="4397689"/>
            <a:chOff x="1659028" y="1623182"/>
            <a:chExt cx="5008964" cy="460807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D6B5EF-6A2C-4AB9-949B-2A2F303CF68D}"/>
                </a:ext>
              </a:extLst>
            </p:cNvPr>
            <p:cNvGrpSpPr/>
            <p:nvPr/>
          </p:nvGrpSpPr>
          <p:grpSpPr>
            <a:xfrm>
              <a:off x="1659028" y="1623182"/>
              <a:ext cx="5008964" cy="4608077"/>
              <a:chOff x="1134354" y="1707882"/>
              <a:chExt cx="4882941" cy="4478687"/>
            </a:xfrm>
          </p:grpSpPr>
          <p:pic>
            <p:nvPicPr>
              <p:cNvPr id="40" name="그래픽 39" descr="스마트폰 윤곽선">
                <a:extLst>
                  <a:ext uri="{FF2B5EF4-FFF2-40B4-BE49-F238E27FC236}">
                    <a16:creationId xmlns:a16="http://schemas.microsoft.com/office/drawing/2014/main" id="{A81FC758-5325-4713-A6B1-B967B8C57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4354" y="1707882"/>
                <a:ext cx="4882941" cy="4478687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3C9286E-4DA2-4EAE-A23A-B968A02D20A3}"/>
                  </a:ext>
                </a:extLst>
              </p:cNvPr>
              <p:cNvGrpSpPr/>
              <p:nvPr/>
            </p:nvGrpSpPr>
            <p:grpSpPr>
              <a:xfrm>
                <a:off x="2689531" y="2494530"/>
                <a:ext cx="307818" cy="295564"/>
                <a:chOff x="2878639" y="671331"/>
                <a:chExt cx="307818" cy="295564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1A7E984-C059-460D-82C2-F5B3EAFCD8BE}"/>
                    </a:ext>
                  </a:extLst>
                </p:cNvPr>
                <p:cNvSpPr/>
                <p:nvPr/>
              </p:nvSpPr>
              <p:spPr>
                <a:xfrm>
                  <a:off x="2878639" y="671331"/>
                  <a:ext cx="307818" cy="2955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9" name="그래픽 8" descr="사용자 단색으로 채워진">
                  <a:extLst>
                    <a:ext uri="{FF2B5EF4-FFF2-40B4-BE49-F238E27FC236}">
                      <a16:creationId xmlns:a16="http://schemas.microsoft.com/office/drawing/2014/main" id="{CADEAB41-A85A-4834-B2FE-5CAF77659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2277" y="677530"/>
                  <a:ext cx="280541" cy="257316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347E5C-BF2D-4835-9221-957BAA8A3BF3}"/>
                  </a:ext>
                </a:extLst>
              </p:cNvPr>
              <p:cNvSpPr txBox="1"/>
              <p:nvPr/>
            </p:nvSpPr>
            <p:spPr>
              <a:xfrm>
                <a:off x="2635744" y="4529598"/>
                <a:ext cx="341199" cy="285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♥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ED13D7-E9AC-4135-861E-EE1ECA9A484F}"/>
                  </a:ext>
                </a:extLst>
              </p:cNvPr>
              <p:cNvSpPr txBox="1"/>
              <p:nvPr/>
            </p:nvSpPr>
            <p:spPr>
              <a:xfrm>
                <a:off x="2628758" y="4815298"/>
                <a:ext cx="2007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#Blind_Kiosk</a:t>
                </a:r>
              </a:p>
              <a:p>
                <a:r>
                  <a:rPr lang="en-US" altLang="ko-KR" dirty="0"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#ESG</a:t>
                </a:r>
                <a:r>
                  <a:rPr lang="ko-KR" altLang="en-US" dirty="0"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기업</a:t>
                </a:r>
                <a:r>
                  <a:rPr lang="en-US" altLang="ko-KR" dirty="0"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_</a:t>
                </a:r>
                <a:r>
                  <a:rPr lang="ko-KR" altLang="en-US" dirty="0"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파이팅</a:t>
                </a:r>
              </a:p>
            </p:txBody>
          </p:sp>
          <p:pic>
            <p:nvPicPr>
              <p:cNvPr id="13" name="그림 12" descr="텍스트, 건물, 표지판, 실외이(가) 표시된 사진&#10;&#10;자동 생성된 설명">
                <a:extLst>
                  <a:ext uri="{FF2B5EF4-FFF2-40B4-BE49-F238E27FC236}">
                    <a16:creationId xmlns:a16="http://schemas.microsoft.com/office/drawing/2014/main" id="{AAAA19F5-9F99-40DF-838F-734EFFDB5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0640" y="2857545"/>
                <a:ext cx="1828411" cy="1644485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20CD0C9-1B56-466D-BFCD-59F841CAB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4107" y="3618990"/>
                <a:ext cx="325736" cy="291518"/>
              </a:xfrm>
              <a:prstGeom prst="rect">
                <a:avLst/>
              </a:prstGeom>
              <a:effectLst>
                <a:softEdge rad="25400"/>
              </a:effectLst>
            </p:spPr>
          </p:pic>
        </p:grpSp>
        <p:pic>
          <p:nvPicPr>
            <p:cNvPr id="34" name="그래픽 33" descr="신규 단색으로 채워진">
              <a:extLst>
                <a:ext uri="{FF2B5EF4-FFF2-40B4-BE49-F238E27FC236}">
                  <a16:creationId xmlns:a16="http://schemas.microsoft.com/office/drawing/2014/main" id="{F8A123A7-BA1F-4FB2-BD3C-AA8C1F47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3193932">
              <a:off x="4440671" y="3372446"/>
              <a:ext cx="570051" cy="40015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3F229D7-2CD2-45B9-8462-E81E51270EED}"/>
                </a:ext>
              </a:extLst>
            </p:cNvPr>
            <p:cNvGrpSpPr/>
            <p:nvPr/>
          </p:nvGrpSpPr>
          <p:grpSpPr>
            <a:xfrm>
              <a:off x="4310272" y="3553370"/>
              <a:ext cx="278044" cy="696170"/>
              <a:chOff x="3526719" y="3589879"/>
              <a:chExt cx="313300" cy="744819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23C2215-99EF-4345-A627-FC55B4164B28}"/>
                  </a:ext>
                </a:extLst>
              </p:cNvPr>
              <p:cNvSpPr/>
              <p:nvPr/>
            </p:nvSpPr>
            <p:spPr>
              <a:xfrm>
                <a:off x="3526719" y="3589879"/>
                <a:ext cx="313300" cy="7448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C878CD6C-C351-4573-A313-244C08286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680" y="3675676"/>
                <a:ext cx="301339" cy="471651"/>
              </a:xfrm>
              <a:prstGeom prst="rect">
                <a:avLst/>
              </a:prstGeom>
            </p:spPr>
          </p:pic>
        </p:grpSp>
      </p:grpSp>
      <p:sp>
        <p:nvSpPr>
          <p:cNvPr id="37" name="육각형 41">
            <a:extLst>
              <a:ext uri="{FF2B5EF4-FFF2-40B4-BE49-F238E27FC236}">
                <a16:creationId xmlns:a16="http://schemas.microsoft.com/office/drawing/2014/main" id="{E7FBDC63-66B6-4F7C-81F5-5ECE44B661B2}"/>
              </a:ext>
            </a:extLst>
          </p:cNvPr>
          <p:cNvSpPr/>
          <p:nvPr/>
        </p:nvSpPr>
        <p:spPr>
          <a:xfrm>
            <a:off x="1499398" y="1027842"/>
            <a:ext cx="1451192" cy="14731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기업 응원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SNS </a:t>
            </a:r>
            <a:r>
              <a:rPr lang="ko-KR" altLang="en-US" sz="1600" b="1" dirty="0">
                <a:solidFill>
                  <a:schemeClr val="accent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이벤트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9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04EBEFAA-1728-4AF2-9E0F-CBD8AE00FDE3}"/>
              </a:ext>
            </a:extLst>
          </p:cNvPr>
          <p:cNvSpPr/>
          <p:nvPr/>
        </p:nvSpPr>
        <p:spPr>
          <a:xfrm>
            <a:off x="3670234" y="2482857"/>
            <a:ext cx="5821175" cy="2134115"/>
          </a:xfrm>
          <a:prstGeom prst="donut">
            <a:avLst>
              <a:gd name="adj" fmla="val 22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0F0F7B-F9DD-4E1F-B834-83D1F326A222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AA945C-5E62-4C9F-B59D-DCA2B728A39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EB7F19-CBE9-4A0F-836A-A884FD181B1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F240719-5308-4774-A644-20115A5F50E0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14BB8C1-9452-45F9-9B86-6D9A49F6E49B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895AAE33-CF2C-46AA-B800-15F93A02A8F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8017762-5349-486E-8B61-956D4CEF6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8A021C-3316-4456-A952-715F47EA489B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232D1-A501-412E-AF8B-E95A9930834F}"/>
              </a:ext>
            </a:extLst>
          </p:cNvPr>
          <p:cNvSpPr txBox="1"/>
          <p:nvPr/>
        </p:nvSpPr>
        <p:spPr>
          <a:xfrm>
            <a:off x="3584253" y="5044473"/>
            <a:ext cx="5907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많은 지점 영입 효과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FFFC20-3505-47EA-9460-F38595AA9D29}"/>
              </a:ext>
            </a:extLst>
          </p:cNvPr>
          <p:cNvGrpSpPr/>
          <p:nvPr/>
        </p:nvGrpSpPr>
        <p:grpSpPr>
          <a:xfrm>
            <a:off x="4103304" y="2669186"/>
            <a:ext cx="1606978" cy="1606978"/>
            <a:chOff x="4103304" y="2274740"/>
            <a:chExt cx="1606978" cy="1606978"/>
          </a:xfrm>
        </p:grpSpPr>
        <p:pic>
          <p:nvPicPr>
            <p:cNvPr id="3" name="그래픽 2" descr="담보 단색으로 채워진">
              <a:extLst>
                <a:ext uri="{FF2B5EF4-FFF2-40B4-BE49-F238E27FC236}">
                  <a16:creationId xmlns:a16="http://schemas.microsoft.com/office/drawing/2014/main" id="{B5027CCC-B578-4B95-B072-D63A25D56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3304" y="2274740"/>
              <a:ext cx="1606978" cy="16069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46336F4-0295-49F3-9A31-C5F7F317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907" y="3075114"/>
              <a:ext cx="513772" cy="50359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40E6A3-88C6-4185-A431-91B053D0B5E5}"/>
              </a:ext>
            </a:extLst>
          </p:cNvPr>
          <p:cNvGrpSpPr/>
          <p:nvPr/>
        </p:nvGrpSpPr>
        <p:grpSpPr>
          <a:xfrm>
            <a:off x="5734343" y="2685032"/>
            <a:ext cx="1606978" cy="1606978"/>
            <a:chOff x="4103304" y="2274740"/>
            <a:chExt cx="1606978" cy="1606978"/>
          </a:xfrm>
        </p:grpSpPr>
        <p:pic>
          <p:nvPicPr>
            <p:cNvPr id="36" name="그래픽 35" descr="담보 단색으로 채워진">
              <a:extLst>
                <a:ext uri="{FF2B5EF4-FFF2-40B4-BE49-F238E27FC236}">
                  <a16:creationId xmlns:a16="http://schemas.microsoft.com/office/drawing/2014/main" id="{D7450464-5875-4285-AA42-EC195BDE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3304" y="2274740"/>
              <a:ext cx="1606978" cy="160697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A3EEC16-EA43-4A25-8B65-CC15F27AB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907" y="3075114"/>
              <a:ext cx="513772" cy="50359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672B8D-FDAA-4EA5-B17E-3A20D80DE438}"/>
              </a:ext>
            </a:extLst>
          </p:cNvPr>
          <p:cNvGrpSpPr/>
          <p:nvPr/>
        </p:nvGrpSpPr>
        <p:grpSpPr>
          <a:xfrm>
            <a:off x="7365382" y="2684025"/>
            <a:ext cx="1606978" cy="1606978"/>
            <a:chOff x="4103304" y="2274740"/>
            <a:chExt cx="1606978" cy="1606978"/>
          </a:xfrm>
        </p:grpSpPr>
        <p:pic>
          <p:nvPicPr>
            <p:cNvPr id="39" name="그래픽 38" descr="담보 단색으로 채워진">
              <a:extLst>
                <a:ext uri="{FF2B5EF4-FFF2-40B4-BE49-F238E27FC236}">
                  <a16:creationId xmlns:a16="http://schemas.microsoft.com/office/drawing/2014/main" id="{542864A7-1E3C-424F-9F80-0E36F9CAE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03304" y="2274740"/>
              <a:ext cx="1606978" cy="160697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6069F22-B9C9-48B5-84B3-5CFD9595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907" y="3075114"/>
              <a:ext cx="513772" cy="50359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96AE48-B1E4-43A0-ABCE-3E749F374087}"/>
              </a:ext>
            </a:extLst>
          </p:cNvPr>
          <p:cNvGrpSpPr/>
          <p:nvPr/>
        </p:nvGrpSpPr>
        <p:grpSpPr>
          <a:xfrm>
            <a:off x="6132037" y="1902730"/>
            <a:ext cx="914400" cy="961080"/>
            <a:chOff x="2264977" y="1803630"/>
            <a:chExt cx="914400" cy="9610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871975-BD2A-4391-AFE6-879B80E758A1}"/>
                </a:ext>
              </a:extLst>
            </p:cNvPr>
            <p:cNvSpPr/>
            <p:nvPr/>
          </p:nvSpPr>
          <p:spPr>
            <a:xfrm>
              <a:off x="2264977" y="2037579"/>
              <a:ext cx="914400" cy="727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화폐 단색으로 채워진">
              <a:extLst>
                <a:ext uri="{FF2B5EF4-FFF2-40B4-BE49-F238E27FC236}">
                  <a16:creationId xmlns:a16="http://schemas.microsoft.com/office/drawing/2014/main" id="{5F09492A-177B-4B77-A45F-F5A47FA1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64977" y="1803630"/>
              <a:ext cx="914400" cy="914400"/>
            </a:xfrm>
            <a:prstGeom prst="rect">
              <a:avLst/>
            </a:prstGeom>
          </p:spPr>
        </p:pic>
      </p:grpSp>
      <p:sp>
        <p:nvSpPr>
          <p:cNvPr id="9" name="십자형 8">
            <a:extLst>
              <a:ext uri="{FF2B5EF4-FFF2-40B4-BE49-F238E27FC236}">
                <a16:creationId xmlns:a16="http://schemas.microsoft.com/office/drawing/2014/main" id="{DFA9FF52-E4B7-467E-8DB2-A3B278C42CE9}"/>
              </a:ext>
            </a:extLst>
          </p:cNvPr>
          <p:cNvSpPr/>
          <p:nvPr/>
        </p:nvSpPr>
        <p:spPr>
          <a:xfrm rot="2779080">
            <a:off x="6189435" y="2092892"/>
            <a:ext cx="787531" cy="779930"/>
          </a:xfrm>
          <a:prstGeom prst="plus">
            <a:avLst>
              <a:gd name="adj" fmla="val 4561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육각형 41">
            <a:extLst>
              <a:ext uri="{FF2B5EF4-FFF2-40B4-BE49-F238E27FC236}">
                <a16:creationId xmlns:a16="http://schemas.microsoft.com/office/drawing/2014/main" id="{2CDC1019-0B55-412A-8D88-4075CF241F82}"/>
              </a:ext>
            </a:extLst>
          </p:cNvPr>
          <p:cNvSpPr/>
          <p:nvPr/>
        </p:nvSpPr>
        <p:spPr>
          <a:xfrm>
            <a:off x="1499398" y="1027842"/>
            <a:ext cx="1451192" cy="147319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수수료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없는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시범 기간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74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0F0F7B-F9DD-4E1F-B834-83D1F326A222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AA945C-5E62-4C9F-B59D-DCA2B728A39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EB7F19-CBE9-4A0F-836A-A884FD181B1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F240719-5308-4774-A644-20115A5F50E0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14BB8C1-9452-45F9-9B86-6D9A49F6E49B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895AAE33-CF2C-46AA-B800-15F93A02A8FB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8017762-5349-486E-8B61-956D4CEF6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8A021C-3316-4456-A952-715F47EA489B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방안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실현 가능성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홍보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140FA4-DDDC-4CA8-AE3E-3B62DA3B5501}"/>
              </a:ext>
            </a:extLst>
          </p:cNvPr>
          <p:cNvSpPr txBox="1"/>
          <p:nvPr/>
        </p:nvSpPr>
        <p:spPr>
          <a:xfrm>
            <a:off x="8304813" y="3137190"/>
            <a:ext cx="3285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시각 장애인들의 체험기로 서비스의 편리함</a:t>
            </a:r>
            <a:r>
              <a:rPr lang="en-US" altLang="ko-KR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강조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pic>
        <p:nvPicPr>
          <p:cNvPr id="1030" name="Picture 6" descr="버거킹 – Burgerking | TENANT news">
            <a:extLst>
              <a:ext uri="{FF2B5EF4-FFF2-40B4-BE49-F238E27FC236}">
                <a16:creationId xmlns:a16="http://schemas.microsoft.com/office/drawing/2014/main" id="{DFA4F919-1FCD-4673-8CC6-06F9E616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76" y="2512843"/>
            <a:ext cx="48768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99F22D-211D-445D-AC34-A056EA960EF5}"/>
              </a:ext>
            </a:extLst>
          </p:cNvPr>
          <p:cNvGrpSpPr/>
          <p:nvPr/>
        </p:nvGrpSpPr>
        <p:grpSpPr>
          <a:xfrm>
            <a:off x="2810376" y="3401558"/>
            <a:ext cx="2014895" cy="2359310"/>
            <a:chOff x="2434425" y="3547984"/>
            <a:chExt cx="1872371" cy="2110338"/>
          </a:xfrm>
        </p:grpSpPr>
        <p:pic>
          <p:nvPicPr>
            <p:cNvPr id="21" name="그래픽 20" descr="남자 단색으로 채워진">
              <a:extLst>
                <a:ext uri="{FF2B5EF4-FFF2-40B4-BE49-F238E27FC236}">
                  <a16:creationId xmlns:a16="http://schemas.microsoft.com/office/drawing/2014/main" id="{A830FCF9-1023-4728-8115-BA590306A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34425" y="3547984"/>
              <a:ext cx="1872371" cy="2110338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B6F0BD-F75C-4E2B-8BF0-81AEBD56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1671">
              <a:off x="3718608" y="4291329"/>
              <a:ext cx="458259" cy="856221"/>
            </a:xfrm>
            <a:prstGeom prst="rect">
              <a:avLst/>
            </a:prstGeom>
          </p:spPr>
        </p:pic>
        <p:pic>
          <p:nvPicPr>
            <p:cNvPr id="82" name="그래픽 81" descr="단색으로 채워진 웃긴 얼굴 단색으로 채워진">
              <a:extLst>
                <a:ext uri="{FF2B5EF4-FFF2-40B4-BE49-F238E27FC236}">
                  <a16:creationId xmlns:a16="http://schemas.microsoft.com/office/drawing/2014/main" id="{536F1A52-9AD1-4551-B0EF-A01E45E7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3621" y="3559181"/>
              <a:ext cx="473978" cy="473978"/>
            </a:xfrm>
            <a:prstGeom prst="rect">
              <a:avLst/>
            </a:prstGeom>
          </p:spPr>
        </p:pic>
      </p:grpSp>
      <p:sp>
        <p:nvSpPr>
          <p:cNvPr id="28" name="육각형 41">
            <a:extLst>
              <a:ext uri="{FF2B5EF4-FFF2-40B4-BE49-F238E27FC236}">
                <a16:creationId xmlns:a16="http://schemas.microsoft.com/office/drawing/2014/main" id="{CF267A29-8CF0-4988-B321-DEF5283892B8}"/>
              </a:ext>
            </a:extLst>
          </p:cNvPr>
          <p:cNvSpPr/>
          <p:nvPr/>
        </p:nvSpPr>
        <p:spPr>
          <a:xfrm>
            <a:off x="1499398" y="1027842"/>
            <a:ext cx="1451192" cy="147319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시각 장애인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체험기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7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A6A936-C373-46A7-B05F-EB8B11167177}"/>
              </a:ext>
            </a:extLst>
          </p:cNvPr>
          <p:cNvGrpSpPr/>
          <p:nvPr/>
        </p:nvGrpSpPr>
        <p:grpSpPr>
          <a:xfrm>
            <a:off x="1187483" y="1581839"/>
            <a:ext cx="5797484" cy="4156646"/>
            <a:chOff x="1681345" y="1312334"/>
            <a:chExt cx="5797484" cy="4156646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7FDF557E-14FB-4BEE-9976-81CEBD7C2B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7756522"/>
                </p:ext>
              </p:extLst>
            </p:nvPr>
          </p:nvGraphicFramePr>
          <p:xfrm>
            <a:off x="1681345" y="1312334"/>
            <a:ext cx="5797484" cy="4029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8DAF7-2EB2-4AB3-B6CC-B3C725126DF4}"/>
                </a:ext>
              </a:extLst>
            </p:cNvPr>
            <p:cNvSpPr txBox="1"/>
            <p:nvPr/>
          </p:nvSpPr>
          <p:spPr>
            <a:xfrm>
              <a:off x="3795008" y="5215064"/>
              <a:ext cx="24176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자료</a:t>
              </a:r>
              <a:r>
                <a:rPr lang="en-US" altLang="ko-KR" sz="10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: </a:t>
              </a:r>
              <a:r>
                <a:rPr lang="ko-KR" altLang="en-US" sz="10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한국정보화진흥원</a:t>
              </a:r>
            </a:p>
          </p:txBody>
        </p:sp>
      </p:grp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4D375133-F0B0-4990-BA0E-9A18B7D42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883068"/>
              </p:ext>
            </p:extLst>
          </p:nvPr>
        </p:nvGraphicFramePr>
        <p:xfrm>
          <a:off x="5882340" y="1580407"/>
          <a:ext cx="5915960" cy="415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2B5796-74F7-4BB3-9931-920A84650748}"/>
              </a:ext>
            </a:extLst>
          </p:cNvPr>
          <p:cNvSpPr txBox="1"/>
          <p:nvPr/>
        </p:nvSpPr>
        <p:spPr>
          <a:xfrm>
            <a:off x="7311997" y="5484569"/>
            <a:ext cx="342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</a:t>
            </a:r>
            <a:r>
              <a:rPr lang="en-US" altLang="ko-KR" sz="1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[MBN]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시각장애인 울리는 키오스크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…"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어딜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눌러야 하나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"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1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978A68-C183-4431-B40C-DDC4456256B7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012BD2D-1EB4-41C7-992A-E54EAA48DE15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CAA7805-65FA-4E64-8652-84DA53CBD280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4BBDB5B6-EF6C-426D-9B88-CDF680C6462F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46093C-7663-4BAE-8F32-6F0D7EF1E02E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C0DAD81-11CF-44EB-B24A-3FEBCB63F873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E266455-A6BA-46F0-9584-2E3E664D6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89EFDF-F752-4252-803F-427D269C9096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제안배경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97F742D-2C17-401C-8C0D-43B7DA93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55687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D81552-D72E-4A4C-8E07-910EB01586F7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35" name="그래픽 34" descr="식물 단색으로 채워진">
              <a:extLst>
                <a:ext uri="{FF2B5EF4-FFF2-40B4-BE49-F238E27FC236}">
                  <a16:creationId xmlns:a16="http://schemas.microsoft.com/office/drawing/2014/main" id="{2FAAD73A-A30B-48BE-9269-DFC6646F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36" name="그래픽 35" descr="화폐 단색으로 채워진">
              <a:extLst>
                <a:ext uri="{FF2B5EF4-FFF2-40B4-BE49-F238E27FC236}">
                  <a16:creationId xmlns:a16="http://schemas.microsoft.com/office/drawing/2014/main" id="{5CFA63DA-156E-4035-BFCD-E5BBC41A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51" name="그래픽 50" descr="지수 그래프 단색으로 채워진">
              <a:extLst>
                <a:ext uri="{FF2B5EF4-FFF2-40B4-BE49-F238E27FC236}">
                  <a16:creationId xmlns:a16="http://schemas.microsoft.com/office/drawing/2014/main" id="{79A4C120-1B27-477E-B5E9-174F0D25A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DFB77A4-066D-4D71-AE83-AC229DDA6857}"/>
              </a:ext>
            </a:extLst>
          </p:cNvPr>
          <p:cNvGraphicFramePr>
            <a:graphicFrameLocks noGrp="1"/>
          </p:cNvGraphicFramePr>
          <p:nvPr/>
        </p:nvGraphicFramePr>
        <p:xfrm>
          <a:off x="-4977" y="1281528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3" name="그래픽 52" descr="클립보드 단색으로 채워진">
            <a:extLst>
              <a:ext uri="{FF2B5EF4-FFF2-40B4-BE49-F238E27FC236}">
                <a16:creationId xmlns:a16="http://schemas.microsoft.com/office/drawing/2014/main" id="{6F6CB48E-0F36-403F-8780-14A58DD1785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8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97F253-6F0D-4E4F-9D16-FC3E4B809B89}"/>
              </a:ext>
            </a:extLst>
          </p:cNvPr>
          <p:cNvSpPr txBox="1"/>
          <p:nvPr/>
        </p:nvSpPr>
        <p:spPr>
          <a:xfrm>
            <a:off x="1051183" y="5524471"/>
            <a:ext cx="562032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키오스크 소외자들에게는 어려운 주문 절차</a:t>
            </a:r>
          </a:p>
          <a:p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E14B4D9-3530-4FBD-B944-7FED89F214E0}"/>
              </a:ext>
            </a:extLst>
          </p:cNvPr>
          <p:cNvGraphicFramePr>
            <a:graphicFrameLocks noGrp="1"/>
          </p:cNvGraphicFramePr>
          <p:nvPr/>
        </p:nvGraphicFramePr>
        <p:xfrm>
          <a:off x="292100" y="1310902"/>
          <a:ext cx="107823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핵심내용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세부내용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4B805B8-FC71-437A-855A-E6B67B722C39}"/>
              </a:ext>
            </a:extLst>
          </p:cNvPr>
          <p:cNvGraphicFramePr>
            <a:graphicFrameLocks noGrp="1"/>
          </p:cNvGraphicFramePr>
          <p:nvPr/>
        </p:nvGraphicFramePr>
        <p:xfrm>
          <a:off x="302894" y="1327797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DC4B14-BF00-4C92-9F1F-47EB67DB3521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C7FC4A-3AEF-4D39-8EA5-4ADEFB964FB4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56579CF-6969-4EEF-8F91-8D30D91C8E05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1526B09-E959-4E02-BA11-2AF1B6EF69A6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7D1B28D-E46A-4C46-A1B9-EA63016A2236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D45BF6E3-8C0C-444D-8D97-3C78D187ED9E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7C5BCBE-6146-40F4-A1A0-276290666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C2BAD-855C-4A93-9196-0BCC7F01362D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제안배경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028" name="Picture 4" descr="Kiosk">
            <a:extLst>
              <a:ext uri="{FF2B5EF4-FFF2-40B4-BE49-F238E27FC236}">
                <a16:creationId xmlns:a16="http://schemas.microsoft.com/office/drawing/2014/main" id="{CF236643-3756-4536-8A6F-9C61B1C33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82" y="1067798"/>
            <a:ext cx="4829724" cy="44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키오스크 사용하기 어려워요&amp;quot; 20·30 젊은 층도 디지털소외 [그것을 아시나요] - 아시아경제">
            <a:extLst>
              <a:ext uri="{FF2B5EF4-FFF2-40B4-BE49-F238E27FC236}">
                <a16:creationId xmlns:a16="http://schemas.microsoft.com/office/drawing/2014/main" id="{34B58086-E58D-488A-BECC-B8DE1570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548" y="1617442"/>
            <a:ext cx="5184558" cy="38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0B8F68-AA7D-4EEC-8CF2-4AAB9048711E}"/>
              </a:ext>
            </a:extLst>
          </p:cNvPr>
          <p:cNvSpPr txBox="1"/>
          <p:nvPr/>
        </p:nvSpPr>
        <p:spPr>
          <a:xfrm>
            <a:off x="7752322" y="5676900"/>
            <a:ext cx="308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복잡한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UI/UX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B06A996D-5717-49D0-BCCC-D393E376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55687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71E9C236-6B3C-40E7-BE5D-6CE1C9E1B469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51" name="그래픽 50" descr="식물 단색으로 채워진">
              <a:extLst>
                <a:ext uri="{FF2B5EF4-FFF2-40B4-BE49-F238E27FC236}">
                  <a16:creationId xmlns:a16="http://schemas.microsoft.com/office/drawing/2014/main" id="{7C0F95C1-70BB-4A6F-87C8-739EBEB67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52" name="그래픽 51" descr="화폐 단색으로 채워진">
              <a:extLst>
                <a:ext uri="{FF2B5EF4-FFF2-40B4-BE49-F238E27FC236}">
                  <a16:creationId xmlns:a16="http://schemas.microsoft.com/office/drawing/2014/main" id="{AA94B659-0975-46E5-B8E6-16FC1A63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53" name="그래픽 52" descr="지수 그래프 단색으로 채워진">
              <a:extLst>
                <a:ext uri="{FF2B5EF4-FFF2-40B4-BE49-F238E27FC236}">
                  <a16:creationId xmlns:a16="http://schemas.microsoft.com/office/drawing/2014/main" id="{8D261450-3A10-43D5-B399-54B626F6D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2567C19-B624-4189-95D7-EF505FB5E197}"/>
              </a:ext>
            </a:extLst>
          </p:cNvPr>
          <p:cNvGraphicFramePr>
            <a:graphicFrameLocks noGrp="1"/>
          </p:cNvGraphicFramePr>
          <p:nvPr/>
        </p:nvGraphicFramePr>
        <p:xfrm>
          <a:off x="-4977" y="1281528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5" name="그래픽 54" descr="클립보드 단색으로 채워진">
            <a:extLst>
              <a:ext uri="{FF2B5EF4-FFF2-40B4-BE49-F238E27FC236}">
                <a16:creationId xmlns:a16="http://schemas.microsoft.com/office/drawing/2014/main" id="{939BFE62-9549-4A1C-BC8D-C991550874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8E023D-78F8-4E01-8822-5B3B82A436A7}"/>
              </a:ext>
            </a:extLst>
          </p:cNvPr>
          <p:cNvSpPr/>
          <p:nvPr/>
        </p:nvSpPr>
        <p:spPr>
          <a:xfrm>
            <a:off x="1779407" y="3024829"/>
            <a:ext cx="1440000" cy="144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가게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선택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68F28DC-62EA-4FD2-9829-E591DE210191}"/>
              </a:ext>
            </a:extLst>
          </p:cNvPr>
          <p:cNvSpPr/>
          <p:nvPr/>
        </p:nvSpPr>
        <p:spPr>
          <a:xfrm>
            <a:off x="4460442" y="1185358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전체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메뉴에서 주문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38379ED-27CA-4E0E-967D-6CA6061B7ADE}"/>
              </a:ext>
            </a:extLst>
          </p:cNvPr>
          <p:cNvSpPr/>
          <p:nvPr/>
        </p:nvSpPr>
        <p:spPr>
          <a:xfrm>
            <a:off x="4484516" y="2985022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사용자 선택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재료별 주문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8356C9-5FFB-483A-9CC8-E8AABE184EAC}"/>
              </a:ext>
            </a:extLst>
          </p:cNvPr>
          <p:cNvSpPr/>
          <p:nvPr/>
        </p:nvSpPr>
        <p:spPr>
          <a:xfrm>
            <a:off x="4508713" y="4786416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바로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주문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D95AC4-123E-426F-97C5-FFE4255B8F1B}"/>
              </a:ext>
            </a:extLst>
          </p:cNvPr>
          <p:cNvSpPr/>
          <p:nvPr/>
        </p:nvSpPr>
        <p:spPr>
          <a:xfrm>
            <a:off x="9991762" y="299138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결제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E514F-D243-4C73-8CA3-1AA9F9F566D6}"/>
              </a:ext>
            </a:extLst>
          </p:cNvPr>
          <p:cNvSpPr/>
          <p:nvPr/>
        </p:nvSpPr>
        <p:spPr>
          <a:xfrm>
            <a:off x="7359087" y="2982809"/>
            <a:ext cx="1440000" cy="14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음식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추천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0EE0B27-3520-4EA2-AC1B-B3D1C28C4CCF}"/>
              </a:ext>
            </a:extLst>
          </p:cNvPr>
          <p:cNvSpPr/>
          <p:nvPr/>
        </p:nvSpPr>
        <p:spPr>
          <a:xfrm rot="18453386">
            <a:off x="3252741" y="2515280"/>
            <a:ext cx="1005123" cy="233735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CA2CAA2-CC91-4FD3-AE58-A80D78DD8556}"/>
              </a:ext>
            </a:extLst>
          </p:cNvPr>
          <p:cNvSpPr/>
          <p:nvPr/>
        </p:nvSpPr>
        <p:spPr>
          <a:xfrm rot="3105469">
            <a:off x="6201504" y="2508491"/>
            <a:ext cx="1005123" cy="233735"/>
          </a:xfrm>
          <a:prstGeom prst="rightArrow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2000">
                <a:srgbClr val="5576AE"/>
              </a:gs>
              <a:gs pos="61000">
                <a:srgbClr val="6B89BC"/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52B077AA-DFE0-4E1B-B2E8-B4E3A6CA0665}"/>
              </a:ext>
            </a:extLst>
          </p:cNvPr>
          <p:cNvSpPr/>
          <p:nvPr/>
        </p:nvSpPr>
        <p:spPr>
          <a:xfrm>
            <a:off x="9089266" y="3586413"/>
            <a:ext cx="629774" cy="232791"/>
          </a:xfrm>
          <a:prstGeom prst="rightArrow">
            <a:avLst/>
          </a:prstGeom>
          <a:gradFill>
            <a:gsLst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5576AE"/>
              </a:gs>
              <a:gs pos="86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46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43F904-A86D-4425-961C-349D762B6881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3E23956-D100-4C3A-ACAD-08ED4B3C037D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9D4DC08-2323-4EEB-9D33-AF025EDE852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0E986BF-BF09-4CF5-A012-3857C3BEA484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EAAC1F4-A81F-4DCA-A536-4EC4E6902069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4240C65-98F3-4E4E-8B85-C13A78547798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F73D54FD-465E-4A31-9F70-872C88B87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64D8D8-4A05-497B-85F6-82D7063C3831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BFB60C32-0605-4F4A-9355-9A024835A6FB}"/>
              </a:ext>
            </a:extLst>
          </p:cNvPr>
          <p:cNvSpPr/>
          <p:nvPr/>
        </p:nvSpPr>
        <p:spPr>
          <a:xfrm rot="3285551">
            <a:off x="3278600" y="4632184"/>
            <a:ext cx="1005123" cy="233735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913B6ACF-DA01-4FE6-B5FB-07483652FA06}"/>
              </a:ext>
            </a:extLst>
          </p:cNvPr>
          <p:cNvSpPr/>
          <p:nvPr/>
        </p:nvSpPr>
        <p:spPr>
          <a:xfrm>
            <a:off x="3483417" y="3585540"/>
            <a:ext cx="624417" cy="223803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7A10EA8E-424A-4D54-92E2-C1D6EA42C67C}"/>
              </a:ext>
            </a:extLst>
          </p:cNvPr>
          <p:cNvSpPr/>
          <p:nvPr/>
        </p:nvSpPr>
        <p:spPr>
          <a:xfrm>
            <a:off x="6369876" y="3591808"/>
            <a:ext cx="668378" cy="227396"/>
          </a:xfrm>
          <a:prstGeom prst="rightArrow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2000">
                <a:srgbClr val="5576AE"/>
              </a:gs>
              <a:gs pos="61000">
                <a:srgbClr val="6B89BC"/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8CF565A-C224-443E-9AB3-264280808D76}"/>
              </a:ext>
            </a:extLst>
          </p:cNvPr>
          <p:cNvSpPr/>
          <p:nvPr/>
        </p:nvSpPr>
        <p:spPr>
          <a:xfrm rot="19309365">
            <a:off x="6201503" y="4707576"/>
            <a:ext cx="1005123" cy="233735"/>
          </a:xfrm>
          <a:prstGeom prst="rightArrow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2000">
                <a:srgbClr val="5576AE"/>
              </a:gs>
              <a:gs pos="61000">
                <a:srgbClr val="6B89BC"/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DE38F7F-E442-4704-9576-447908263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88018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18288CCD-66D2-4FFF-9895-6E7888621C0E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45" name="그래픽 44" descr="식물 단색으로 채워진">
              <a:extLst>
                <a:ext uri="{FF2B5EF4-FFF2-40B4-BE49-F238E27FC236}">
                  <a16:creationId xmlns:a16="http://schemas.microsoft.com/office/drawing/2014/main" id="{B3BC5A67-B233-44B5-87D5-5117C758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46" name="그래픽 45" descr="화폐 단색으로 채워진">
              <a:extLst>
                <a:ext uri="{FF2B5EF4-FFF2-40B4-BE49-F238E27FC236}">
                  <a16:creationId xmlns:a16="http://schemas.microsoft.com/office/drawing/2014/main" id="{E511B296-431B-43F1-855C-6406058E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49" name="그래픽 48" descr="지수 그래프 단색으로 채워진">
              <a:extLst>
                <a:ext uri="{FF2B5EF4-FFF2-40B4-BE49-F238E27FC236}">
                  <a16:creationId xmlns:a16="http://schemas.microsoft.com/office/drawing/2014/main" id="{64A799B6-40E9-460D-9F6A-26136CCE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0E0B219-7A1B-4D6A-91B2-0AAC0655F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89903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그래픽 51" descr="클립보드 단색으로 채워진">
            <a:extLst>
              <a:ext uri="{FF2B5EF4-FFF2-40B4-BE49-F238E27FC236}">
                <a16:creationId xmlns:a16="http://schemas.microsoft.com/office/drawing/2014/main" id="{46B0DF57-2FFB-4217-ABC1-DA807E4C2A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래픽 43" descr="프라페 컵 단색으로 채워진">
            <a:extLst>
              <a:ext uri="{FF2B5EF4-FFF2-40B4-BE49-F238E27FC236}">
                <a16:creationId xmlns:a16="http://schemas.microsoft.com/office/drawing/2014/main" id="{1C3AC927-42E2-4C40-B6DA-9BF15A5D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068" y="2757308"/>
            <a:ext cx="697281" cy="697281"/>
          </a:xfrm>
          <a:prstGeom prst="rect">
            <a:avLst/>
          </a:prstGeom>
        </p:spPr>
      </p:pic>
      <p:pic>
        <p:nvPicPr>
          <p:cNvPr id="46" name="그래픽 45" descr="물음표 단색으로 채워진">
            <a:extLst>
              <a:ext uri="{FF2B5EF4-FFF2-40B4-BE49-F238E27FC236}">
                <a16:creationId xmlns:a16="http://schemas.microsoft.com/office/drawing/2014/main" id="{3C5D2D87-52E9-45CA-8461-6A87E781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187" y="2909491"/>
            <a:ext cx="467546" cy="467546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48E023D-78F8-4E01-8822-5B3B82A436A7}"/>
              </a:ext>
            </a:extLst>
          </p:cNvPr>
          <p:cNvSpPr/>
          <p:nvPr/>
        </p:nvSpPr>
        <p:spPr>
          <a:xfrm>
            <a:off x="1283036" y="861665"/>
            <a:ext cx="1440000" cy="144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가게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선택</a:t>
            </a:r>
          </a:p>
        </p:txBody>
      </p:sp>
      <p:pic>
        <p:nvPicPr>
          <p:cNvPr id="8193" name="_x398999448">
            <a:extLst>
              <a:ext uri="{FF2B5EF4-FFF2-40B4-BE49-F238E27FC236}">
                <a16:creationId xmlns:a16="http://schemas.microsoft.com/office/drawing/2014/main" id="{AB0BDC88-7CC3-490F-9976-8748BD74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48" y="2677202"/>
            <a:ext cx="132863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398282992">
            <a:extLst>
              <a:ext uri="{FF2B5EF4-FFF2-40B4-BE49-F238E27FC236}">
                <a16:creationId xmlns:a16="http://schemas.microsoft.com/office/drawing/2014/main" id="{BA7F80E0-7B96-4FE2-BF85-C37B0D60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87" y="2677202"/>
            <a:ext cx="13286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0B057FDE-E28E-4537-924B-5A4936FBBE4D}"/>
              </a:ext>
            </a:extLst>
          </p:cNvPr>
          <p:cNvSpPr/>
          <p:nvPr/>
        </p:nvSpPr>
        <p:spPr>
          <a:xfrm>
            <a:off x="7458397" y="1586679"/>
            <a:ext cx="2096433" cy="1207892"/>
          </a:xfrm>
          <a:prstGeom prst="wedgeRoundRectCallout">
            <a:avLst>
              <a:gd name="adj1" fmla="val -63268"/>
              <a:gd name="adj2" fmla="val 39716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사용자의 위치를</a:t>
            </a:r>
            <a:endParaRPr lang="en-US" altLang="ko-KR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탐색합니다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87FB6B3D-2524-49EB-9AC2-1B0C56D9F03B}"/>
              </a:ext>
            </a:extLst>
          </p:cNvPr>
          <p:cNvSpPr/>
          <p:nvPr/>
        </p:nvSpPr>
        <p:spPr>
          <a:xfrm>
            <a:off x="7458397" y="4897571"/>
            <a:ext cx="2096433" cy="1207892"/>
          </a:xfrm>
          <a:prstGeom prst="wedgeRoundRectCallout">
            <a:avLst>
              <a:gd name="adj1" fmla="val -61611"/>
              <a:gd name="adj2" fmla="val 521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원하는 가게 번호를 말씀해 주세요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7" name="말풍선: 모서리가 둥근 사각형 46">
            <a:extLst>
              <a:ext uri="{FF2B5EF4-FFF2-40B4-BE49-F238E27FC236}">
                <a16:creationId xmlns:a16="http://schemas.microsoft.com/office/drawing/2014/main" id="{B9A61670-D1FA-4802-B4E9-49190D5382A9}"/>
              </a:ext>
            </a:extLst>
          </p:cNvPr>
          <p:cNvSpPr/>
          <p:nvPr/>
        </p:nvSpPr>
        <p:spPr>
          <a:xfrm>
            <a:off x="7458397" y="3256693"/>
            <a:ext cx="2096433" cy="1207892"/>
          </a:xfrm>
          <a:prstGeom prst="wedgeRoundRectCallout">
            <a:avLst>
              <a:gd name="adj1" fmla="val -61611"/>
              <a:gd name="adj2" fmla="val 20551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주변 가게 목록은</a:t>
            </a:r>
            <a:endParaRPr lang="en-US" altLang="ko-KR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번 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A, 2</a:t>
            </a: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번 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</a:t>
            </a: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입니다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B49F977-6610-4F62-92C7-4387BC4A93FD}"/>
              </a:ext>
            </a:extLst>
          </p:cNvPr>
          <p:cNvGrpSpPr/>
          <p:nvPr/>
        </p:nvGrpSpPr>
        <p:grpSpPr>
          <a:xfrm>
            <a:off x="-87079" y="0"/>
            <a:ext cx="1234278" cy="6858000"/>
            <a:chOff x="-77652" y="0"/>
            <a:chExt cx="1234278" cy="68579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1D5B37C-C508-4632-A52E-C06202305012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3C21AA7-5604-4F08-9759-85F8B11DA6CF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F654473-ABD7-446A-879E-E052ABF1FF65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3E82222-4936-45B4-95E7-B2844F42227E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61FA3E1-E14B-4E46-A52C-7F129259A6CF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25F3E5F-7872-460C-AB16-6910FD0C0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8BF34-C562-4921-AED3-D7E0200A582A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가게 선택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81FE3EA3-619F-4A8F-899D-662DFD9BC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732B1BD2-CF5D-4DC8-BB8A-509D3DE2A521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66" name="그래픽 65" descr="식물 단색으로 채워진">
              <a:extLst>
                <a:ext uri="{FF2B5EF4-FFF2-40B4-BE49-F238E27FC236}">
                  <a16:creationId xmlns:a16="http://schemas.microsoft.com/office/drawing/2014/main" id="{7DCD2451-D591-469B-A18B-C14E782B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67" name="그래픽 66" descr="화폐 단색으로 채워진">
              <a:extLst>
                <a:ext uri="{FF2B5EF4-FFF2-40B4-BE49-F238E27FC236}">
                  <a16:creationId xmlns:a16="http://schemas.microsoft.com/office/drawing/2014/main" id="{8C25B766-87CF-47CD-8CD0-9BB02BE4A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68" name="그래픽 67" descr="지수 그래프 단색으로 채워진">
              <a:extLst>
                <a:ext uri="{FF2B5EF4-FFF2-40B4-BE49-F238E27FC236}">
                  <a16:creationId xmlns:a16="http://schemas.microsoft.com/office/drawing/2014/main" id="{778CFC21-628E-4F6E-87D4-C53B5157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DD4C082-2306-40A9-BC3D-CFCB437F7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0" name="그래픽 69" descr="클립보드 단색으로 채워진">
            <a:extLst>
              <a:ext uri="{FF2B5EF4-FFF2-40B4-BE49-F238E27FC236}">
                <a16:creationId xmlns:a16="http://schemas.microsoft.com/office/drawing/2014/main" id="{96BC55DB-8B04-4FEE-86E3-8ABBC72339F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357840" y="1017334"/>
            <a:ext cx="9271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Blind-Kiosk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68F28DC-62EA-4FD2-9829-E591DE210191}"/>
              </a:ext>
            </a:extLst>
          </p:cNvPr>
          <p:cNvSpPr/>
          <p:nvPr/>
        </p:nvSpPr>
        <p:spPr>
          <a:xfrm>
            <a:off x="5102011" y="1213066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전체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메뉴에서 주문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8356C9-5FFB-483A-9CC8-E8AABE184EAC}"/>
              </a:ext>
            </a:extLst>
          </p:cNvPr>
          <p:cNvSpPr/>
          <p:nvPr/>
        </p:nvSpPr>
        <p:spPr>
          <a:xfrm>
            <a:off x="5150282" y="4814124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바로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주문</a:t>
            </a:r>
          </a:p>
        </p:txBody>
      </p:sp>
      <p:pic>
        <p:nvPicPr>
          <p:cNvPr id="9217" name="_x398283208">
            <a:extLst>
              <a:ext uri="{FF2B5EF4-FFF2-40B4-BE49-F238E27FC236}">
                <a16:creationId xmlns:a16="http://schemas.microsoft.com/office/drawing/2014/main" id="{64003354-B247-41DF-A40D-09DD2212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09" y="1439832"/>
            <a:ext cx="132863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_x398282992">
            <a:extLst>
              <a:ext uri="{FF2B5EF4-FFF2-40B4-BE49-F238E27FC236}">
                <a16:creationId xmlns:a16="http://schemas.microsoft.com/office/drawing/2014/main" id="{773635F3-D2FD-4149-A361-4F799A90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67" y="2446834"/>
            <a:ext cx="13286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5F5CDBB8-EFAA-478C-88B9-717C8CEF76C4}"/>
              </a:ext>
            </a:extLst>
          </p:cNvPr>
          <p:cNvSpPr/>
          <p:nvPr/>
        </p:nvSpPr>
        <p:spPr>
          <a:xfrm>
            <a:off x="2616919" y="4878809"/>
            <a:ext cx="2219821" cy="1120827"/>
          </a:xfrm>
          <a:prstGeom prst="wedgeRoundRectCallout">
            <a:avLst>
              <a:gd name="adj1" fmla="val 21352"/>
              <a:gd name="adj2" fmla="val -7599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원하는 주문 모드를 말씀해 주세요</a:t>
            </a:r>
            <a:r>
              <a: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ECAC733-1649-4E27-9756-C4592C9BC514}"/>
              </a:ext>
            </a:extLst>
          </p:cNvPr>
          <p:cNvSpPr/>
          <p:nvPr/>
        </p:nvSpPr>
        <p:spPr>
          <a:xfrm>
            <a:off x="1277762" y="857390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음식 주문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615062-AE22-44AE-AB12-DFF92D266342}"/>
              </a:ext>
            </a:extLst>
          </p:cNvPr>
          <p:cNvGrpSpPr/>
          <p:nvPr/>
        </p:nvGrpSpPr>
        <p:grpSpPr>
          <a:xfrm>
            <a:off x="6532584" y="1329120"/>
            <a:ext cx="2375888" cy="1207892"/>
            <a:chOff x="6900236" y="1329120"/>
            <a:chExt cx="2375888" cy="1207892"/>
          </a:xfrm>
        </p:grpSpPr>
        <p:sp>
          <p:nvSpPr>
            <p:cNvPr id="52" name="말풍선: 모서리가 둥근 사각형 51">
              <a:extLst>
                <a:ext uri="{FF2B5EF4-FFF2-40B4-BE49-F238E27FC236}">
                  <a16:creationId xmlns:a16="http://schemas.microsoft.com/office/drawing/2014/main" id="{E89E7F6C-3DD9-4B01-ADE7-050A811D0EC9}"/>
                </a:ext>
              </a:extLst>
            </p:cNvPr>
            <p:cNvSpPr/>
            <p:nvPr/>
          </p:nvSpPr>
          <p:spPr>
            <a:xfrm>
              <a:off x="7179690" y="1329120"/>
              <a:ext cx="2096434" cy="1207892"/>
            </a:xfrm>
            <a:prstGeom prst="wedgeRoundRectCallout">
              <a:avLst>
                <a:gd name="adj1" fmla="val 65190"/>
                <a:gd name="adj2" fmla="val 5321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원하는 메뉴 번호를 말씀해 주세요</a:t>
              </a:r>
              <a:r>
                <a:rPr lang="en-US" altLang="ko-KR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6D34FB-4F63-45F5-A361-38D952F21EC1}"/>
                </a:ext>
              </a:extLst>
            </p:cNvPr>
            <p:cNvCxnSpPr>
              <a:cxnSpLocks/>
              <a:stCxn id="37" idx="6"/>
              <a:endCxn id="52" idx="1"/>
            </p:cNvCxnSpPr>
            <p:nvPr/>
          </p:nvCxnSpPr>
          <p:spPr>
            <a:xfrm>
              <a:off x="6900236" y="1933066"/>
              <a:ext cx="2794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6C423D-5B2E-44B7-BDA1-8E7D1CB99B1D}"/>
              </a:ext>
            </a:extLst>
          </p:cNvPr>
          <p:cNvGrpSpPr/>
          <p:nvPr/>
        </p:nvGrpSpPr>
        <p:grpSpPr>
          <a:xfrm>
            <a:off x="6542011" y="3098834"/>
            <a:ext cx="2366461" cy="1207892"/>
            <a:chOff x="6909663" y="3098834"/>
            <a:chExt cx="2366461" cy="1207892"/>
          </a:xfrm>
        </p:grpSpPr>
        <p:sp>
          <p:nvSpPr>
            <p:cNvPr id="59" name="말풍선: 모서리가 둥근 사각형 58">
              <a:extLst>
                <a:ext uri="{FF2B5EF4-FFF2-40B4-BE49-F238E27FC236}">
                  <a16:creationId xmlns:a16="http://schemas.microsoft.com/office/drawing/2014/main" id="{CFD01957-F054-4CB2-ABDA-C5D8F9F314F5}"/>
                </a:ext>
              </a:extLst>
            </p:cNvPr>
            <p:cNvSpPr/>
            <p:nvPr/>
          </p:nvSpPr>
          <p:spPr>
            <a:xfrm>
              <a:off x="7179690" y="3098834"/>
              <a:ext cx="2096434" cy="1207892"/>
            </a:xfrm>
            <a:prstGeom prst="wedgeRoundRectCallout">
              <a:avLst>
                <a:gd name="adj1" fmla="val 63540"/>
                <a:gd name="adj2" fmla="val 23552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원하는 재료를 </a:t>
              </a:r>
              <a:endPara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말씀해 주세요</a:t>
              </a:r>
              <a:r>
                <a:rPr lang="en-US" altLang="ko-KR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3B66E67-ABA7-4619-9465-D5B9F52CF21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663" y="3702780"/>
              <a:ext cx="2700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37B8D0-9025-468A-B4CB-BA715403C882}"/>
              </a:ext>
            </a:extLst>
          </p:cNvPr>
          <p:cNvGrpSpPr/>
          <p:nvPr/>
        </p:nvGrpSpPr>
        <p:grpSpPr>
          <a:xfrm>
            <a:off x="6590282" y="4890690"/>
            <a:ext cx="2359554" cy="1207892"/>
            <a:chOff x="6957934" y="4890690"/>
            <a:chExt cx="2359554" cy="1207892"/>
          </a:xfrm>
        </p:grpSpPr>
        <p:sp>
          <p:nvSpPr>
            <p:cNvPr id="60" name="말풍선: 모서리가 둥근 사각형 59">
              <a:extLst>
                <a:ext uri="{FF2B5EF4-FFF2-40B4-BE49-F238E27FC236}">
                  <a16:creationId xmlns:a16="http://schemas.microsoft.com/office/drawing/2014/main" id="{D33A6ADE-17EA-4EF5-8F83-B6FA6775F571}"/>
                </a:ext>
              </a:extLst>
            </p:cNvPr>
            <p:cNvSpPr/>
            <p:nvPr/>
          </p:nvSpPr>
          <p:spPr>
            <a:xfrm>
              <a:off x="7221054" y="4890690"/>
              <a:ext cx="2096434" cy="1207892"/>
            </a:xfrm>
            <a:prstGeom prst="wedgeRoundRectCallout">
              <a:avLst>
                <a:gd name="adj1" fmla="val 62982"/>
                <a:gd name="adj2" fmla="val 1946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원하는 음식 이름을</a:t>
              </a:r>
              <a:endParaRPr lang="en-US" altLang="ko-KR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말씀해 주세요</a:t>
              </a:r>
              <a:r>
                <a:rPr lang="en-US" altLang="ko-KR" dirty="0">
                  <a:solidFill>
                    <a:prstClr val="black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ko-KR" altLang="en-US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EBDD024-6DD0-46EF-9373-FA4C8240ECB2}"/>
                </a:ext>
              </a:extLst>
            </p:cNvPr>
            <p:cNvCxnSpPr>
              <a:cxnSpLocks/>
            </p:cNvCxnSpPr>
            <p:nvPr/>
          </p:nvCxnSpPr>
          <p:spPr>
            <a:xfrm>
              <a:off x="6957934" y="5547722"/>
              <a:ext cx="2700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B66086-B56A-45F2-A081-099B20423DE2}"/>
              </a:ext>
            </a:extLst>
          </p:cNvPr>
          <p:cNvGrpSpPr/>
          <p:nvPr/>
        </p:nvGrpSpPr>
        <p:grpSpPr>
          <a:xfrm>
            <a:off x="-89359" y="-3"/>
            <a:ext cx="1234278" cy="6858000"/>
            <a:chOff x="-77652" y="0"/>
            <a:chExt cx="1234278" cy="685799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CD3E48E-5D09-4C24-8E17-6F35719A2570}"/>
                </a:ext>
              </a:extLst>
            </p:cNvPr>
            <p:cNvSpPr/>
            <p:nvPr/>
          </p:nvSpPr>
          <p:spPr>
            <a:xfrm>
              <a:off x="9136" y="0"/>
              <a:ext cx="1060702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BE61AA-2C15-45A6-B794-12C63C354CF8}"/>
                </a:ext>
              </a:extLst>
            </p:cNvPr>
            <p:cNvGrpSpPr/>
            <p:nvPr/>
          </p:nvGrpSpPr>
          <p:grpSpPr>
            <a:xfrm>
              <a:off x="-77652" y="124182"/>
              <a:ext cx="1234278" cy="943616"/>
              <a:chOff x="357840" y="505060"/>
              <a:chExt cx="927100" cy="70877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E2D93EA-F122-4561-8CB6-005558748B53}"/>
                  </a:ext>
                </a:extLst>
              </p:cNvPr>
              <p:cNvGrpSpPr/>
              <p:nvPr/>
            </p:nvGrpSpPr>
            <p:grpSpPr>
              <a:xfrm>
                <a:off x="357840" y="505060"/>
                <a:ext cx="927100" cy="708775"/>
                <a:chOff x="467102" y="539420"/>
                <a:chExt cx="706334" cy="520928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3F581EC-060B-44CE-8B73-554F7225F1E1}"/>
                    </a:ext>
                  </a:extLst>
                </p:cNvPr>
                <p:cNvSpPr/>
                <p:nvPr/>
              </p:nvSpPr>
              <p:spPr>
                <a:xfrm>
                  <a:off x="652176" y="539420"/>
                  <a:ext cx="350330" cy="3503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8F3ABEE-CBE5-422B-ACD2-0810E2C18CBE}"/>
                    </a:ext>
                  </a:extLst>
                </p:cNvPr>
                <p:cNvSpPr/>
                <p:nvPr/>
              </p:nvSpPr>
              <p:spPr>
                <a:xfrm>
                  <a:off x="467102" y="915925"/>
                  <a:ext cx="706334" cy="1444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Blind-Kiosk</a:t>
                  </a:r>
                  <a:endParaRPr lang="ko-KR" altLang="en-US" sz="11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0F008C2-524B-429C-9FDC-62EE6E02C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4" y="652566"/>
                <a:ext cx="288592" cy="202015"/>
              </a:xfrm>
              <a:prstGeom prst="rect">
                <a:avLst/>
              </a:prstGeom>
            </p:spPr>
          </p:pic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79B9E29-9775-459F-B09C-D09B99072339}"/>
              </a:ext>
            </a:extLst>
          </p:cNvPr>
          <p:cNvSpPr/>
          <p:nvPr/>
        </p:nvSpPr>
        <p:spPr>
          <a:xfrm>
            <a:off x="1182627" y="-67606"/>
            <a:ext cx="9733632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소개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서비스 방법 </a:t>
            </a:r>
            <a:r>
              <a:rPr lang="en-US" altLang="ko-KR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음식 주문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38379ED-27CA-4E0E-967D-6CA6061B7ADE}"/>
              </a:ext>
            </a:extLst>
          </p:cNvPr>
          <p:cNvSpPr/>
          <p:nvPr/>
        </p:nvSpPr>
        <p:spPr>
          <a:xfrm>
            <a:off x="5126085" y="3012730"/>
            <a:ext cx="1440000" cy="14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사용자 선택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재료별 주문</a:t>
            </a: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C6CBA678-B7EA-4C8B-B6CB-B1DC46BF4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97814"/>
              </p:ext>
            </p:extLst>
          </p:nvPr>
        </p:nvGraphicFramePr>
        <p:xfrm>
          <a:off x="-10833" y="1246314"/>
          <a:ext cx="1078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제안배경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서비스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기대효과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사업화 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69368"/>
                  </a:ext>
                </a:extLst>
              </a:tr>
            </a:tbl>
          </a:graphicData>
        </a:graphic>
      </p:graphicFrame>
      <p:grpSp>
        <p:nvGrpSpPr>
          <p:cNvPr id="72" name="그룹 71">
            <a:extLst>
              <a:ext uri="{FF2B5EF4-FFF2-40B4-BE49-F238E27FC236}">
                <a16:creationId xmlns:a16="http://schemas.microsoft.com/office/drawing/2014/main" id="{73DF5726-62DE-4073-8936-6721B67466B9}"/>
              </a:ext>
            </a:extLst>
          </p:cNvPr>
          <p:cNvGrpSpPr/>
          <p:nvPr/>
        </p:nvGrpSpPr>
        <p:grpSpPr>
          <a:xfrm>
            <a:off x="82617" y="1334679"/>
            <a:ext cx="252269" cy="1310765"/>
            <a:chOff x="338051" y="1396179"/>
            <a:chExt cx="252269" cy="1310765"/>
          </a:xfrm>
          <a:solidFill>
            <a:schemeClr val="bg1">
              <a:lumMod val="65000"/>
            </a:schemeClr>
          </a:solidFill>
        </p:grpSpPr>
        <p:pic>
          <p:nvPicPr>
            <p:cNvPr id="73" name="그래픽 72" descr="식물 단색으로 채워진">
              <a:extLst>
                <a:ext uri="{FF2B5EF4-FFF2-40B4-BE49-F238E27FC236}">
                  <a16:creationId xmlns:a16="http://schemas.microsoft.com/office/drawing/2014/main" id="{544DA261-AB2E-4A98-B8C8-320BB614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320" y="1396179"/>
              <a:ext cx="252000" cy="252000"/>
            </a:xfrm>
            <a:prstGeom prst="rect">
              <a:avLst/>
            </a:prstGeom>
          </p:spPr>
        </p:pic>
        <p:pic>
          <p:nvPicPr>
            <p:cNvPr id="74" name="그래픽 73" descr="화폐 단색으로 채워진">
              <a:extLst>
                <a:ext uri="{FF2B5EF4-FFF2-40B4-BE49-F238E27FC236}">
                  <a16:creationId xmlns:a16="http://schemas.microsoft.com/office/drawing/2014/main" id="{327DBDDA-C9BA-4B59-8E0C-AAF038031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051" y="2454944"/>
              <a:ext cx="252000" cy="252000"/>
            </a:xfrm>
            <a:prstGeom prst="rect">
              <a:avLst/>
            </a:prstGeom>
          </p:spPr>
        </p:pic>
        <p:pic>
          <p:nvPicPr>
            <p:cNvPr id="75" name="그래픽 74" descr="지수 그래프 단색으로 채워진">
              <a:extLst>
                <a:ext uri="{FF2B5EF4-FFF2-40B4-BE49-F238E27FC236}">
                  <a16:creationId xmlns:a16="http://schemas.microsoft.com/office/drawing/2014/main" id="{1855FC00-C73C-40BC-B417-4329A104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051" y="2099434"/>
              <a:ext cx="252000" cy="252000"/>
            </a:xfrm>
            <a:prstGeom prst="rect">
              <a:avLst/>
            </a:prstGeom>
          </p:spPr>
        </p:pic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097FB7B7-826E-4834-87EF-F336FB14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67422"/>
              </p:ext>
            </p:extLst>
          </p:nvPr>
        </p:nvGraphicFramePr>
        <p:xfrm>
          <a:off x="-6106" y="1638110"/>
          <a:ext cx="1066517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7" name="그래픽 76" descr="클립보드 단색으로 채워진">
            <a:extLst>
              <a:ext uri="{FF2B5EF4-FFF2-40B4-BE49-F238E27FC236}">
                <a16:creationId xmlns:a16="http://schemas.microsoft.com/office/drawing/2014/main" id="{3A69AA45-8ACA-469F-B5AC-81C17686D6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98" y="1682587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5131</TotalTime>
  <Words>1852</Words>
  <Application>Microsoft Office PowerPoint</Application>
  <PresentationFormat>와이드스크린</PresentationFormat>
  <Paragraphs>685</Paragraphs>
  <Slides>47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210 앱굴림 L</vt:lpstr>
      <vt:lpstr>DX바른필기 M</vt:lpstr>
      <vt:lpstr>맑은 고딕</vt:lpstr>
      <vt:lpstr>210 맨발의청춘 L</vt:lpstr>
      <vt:lpstr>210 앱굴림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심주미</cp:lastModifiedBy>
  <cp:revision>36</cp:revision>
  <dcterms:created xsi:type="dcterms:W3CDTF">2020-11-17T02:41:33Z</dcterms:created>
  <dcterms:modified xsi:type="dcterms:W3CDTF">2021-08-12T15:05:27Z</dcterms:modified>
</cp:coreProperties>
</file>